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tags/tag8.xml" ContentType="application/vnd.openxmlformats-officedocument.presentationml.tags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Override PartName="/ppt/tags/tag49.xml" ContentType="application/vnd.openxmlformats-officedocument.presentationml.tags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gs/tag38.xml" ContentType="application/vnd.openxmlformats-officedocument.presentationml.tags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notesSlides/notesSlide30.xml" ContentType="application/vnd.openxmlformats-officedocument.presentationml.notesSlide+xml"/>
  <Override PartName="/ppt/tags/tag52.xml" ContentType="application/vnd.openxmlformats-officedocument.presentationml.tags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ppt/tags/tag5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ppt/slides/slide108.xml" ContentType="application/vnd.openxmlformats-officedocument.presentationml.slide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38.xml" ContentType="application/vnd.openxmlformats-officedocument.presentationml.slide+xml"/>
  <Override PartName="/ppt/slides/slide85.xml" ContentType="application/vnd.openxmlformats-officedocument.presentationml.slide+xml"/>
  <Override PartName="/ppt/slides/slide122.xml" ContentType="application/vnd.openxmlformats-officedocument.presentationml.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slides/slide27.xml" ContentType="application/vnd.openxmlformats-officedocument.presentationml.slide+xml"/>
  <Override PartName="/ppt/slides/slide74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100.xml" ContentType="application/vnd.openxmlformats-officedocument.presentationml.slide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110.xml" ContentType="application/vnd.openxmlformats-officedocument.presentationml.notesSlide+xml"/>
  <Default Extension="wmf" ContentType="image/x-wmf"/>
  <Override PartName="/ppt/slides/slide41.xml" ContentType="application/vnd.openxmlformats-officedocument.presentationml.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9.xml" ContentType="application/vnd.openxmlformats-officedocument.presentationml.tags+xml"/>
  <Override PartName="/ppt/notesSlides/notesSlide90.xml" ContentType="application/vnd.openxmlformats-officedocument.presentationml.notesSlide+xml"/>
  <Override PartName="/ppt/slides/slide30.xml" ContentType="application/vnd.openxmlformats-officedocument.presentationml.slide+xml"/>
  <Override PartName="/ppt/notesSlides/notesSlide32.xml" ContentType="application/vnd.openxmlformats-officedocument.presentationml.notesSlide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43.xml" ContentType="application/vnd.openxmlformats-officedocument.presentationml.tags+xml"/>
  <Override PartName="/ppt/slides/slide7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notesSlides/notesSlide126.xml" ContentType="application/vnd.openxmlformats-officedocument.presentationml.notesSlide+xml"/>
  <Override PartName="/ppt/slides/slide57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46.xml" ContentType="application/vnd.openxmlformats-officedocument.presentationml.slide+xml"/>
  <Override PartName="/ppt/slides/slide93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95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84.xml" ContentType="application/vnd.openxmlformats-officedocument.presentationml.notesSlide+xml"/>
  <Override PartName="/ppt/tags/tag59.xml" ContentType="application/vnd.openxmlformats-officedocument.presentationml.tags+xml"/>
  <Override PartName="/ppt/slides/slide13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62.xml" ContentType="application/vnd.openxmlformats-officedocument.presentationml.notesSlide+xml"/>
  <Override PartName="/ppt/tags/tag37.xml" ContentType="application/vnd.openxmlformats-officedocument.presentationml.tags+xml"/>
  <Override PartName="/ppt/notesSlides/notesSlide73.xml" ContentType="application/vnd.openxmlformats-officedocument.presentationml.notesSlide+xml"/>
  <Override PartName="/ppt/tags/tag48.xml" ContentType="application/vnd.openxmlformats-officedocument.presentationml.tags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tags/tag26.xml" ContentType="application/vnd.openxmlformats-officedocument.presentationml.tags+xml"/>
  <Override PartName="/ppt/notesSlides/notesSlide80.xml" ContentType="application/vnd.openxmlformats-officedocument.presentationml.notesSlide+xml"/>
  <Override PartName="/ppt/tags/tag55.xml" ContentType="application/vnd.openxmlformats-officedocument.presentationml.tags+xml"/>
  <Override PartName="/ppt/tags/tag73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40.xml" ContentType="application/vnd.openxmlformats-officedocument.presentationml.notesSlide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62.xml" ContentType="application/vnd.openxmlformats-officedocument.presentationml.tags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ppt/notesSlides/notesSlide109.xml" ContentType="application/vnd.openxmlformats-officedocument.presentationml.notesSlide+xml"/>
  <Override PartName="/ppt/notesSlides/notesSlide127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tags/tag11.xml" ContentType="application/vnd.openxmlformats-officedocument.presentationml.tags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45.xml" ContentType="application/vnd.openxmlformats-officedocument.presentationml.tags+xml"/>
  <Override PartName="/ppt/notesSlides/notesSlide12.xml" ContentType="application/vnd.openxmlformats-officedocument.presentationml.notesSlide+xml"/>
  <Override PartName="/ppt/tags/tag34.xml" ContentType="application/vnd.openxmlformats-officedocument.presentationml.tags+xml"/>
  <Override PartName="/ppt/slides/slide118.xml" ContentType="application/vnd.openxmlformats-officedocument.presentationml.slide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tags/tag39.xml" ContentType="application/vnd.openxmlformats-officedocument.presentationml.tags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notesSlides/notesSlide53.xml" ContentType="application/vnd.openxmlformats-officedocument.presentationml.notesSlide+xml"/>
  <Override PartName="/ppt/tags/tag28.xml" ContentType="application/vnd.openxmlformats-officedocument.presentationml.tags+xml"/>
  <Override PartName="/ppt/slides/slide40.xml" ContentType="application/vnd.openxmlformats-officedocument.presentationml.slide+xml"/>
  <Override PartName="/ppt/tags/tag17.xml" ContentType="application/vnd.openxmlformats-officedocument.presentationml.tags+xml"/>
  <Override PartName="/ppt/notesSlides/notesSlide42.xml" ContentType="application/vnd.openxmlformats-officedocument.presentationml.notesSlide+xml"/>
  <Override PartName="/ppt/tags/tag64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53.xml" ContentType="application/vnd.openxmlformats-officedocument.presentationml.tags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tags/tag20.xml" ContentType="application/vnd.openxmlformats-officedocument.presentationml.tags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5.xml" ContentType="application/vnd.openxmlformats-officedocument.presentationml.slide+xml"/>
  <Override PartName="/ppt/slides/slide92.xml" ContentType="application/vnd.openxmlformats-officedocument.presentationml.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slides/slide34.xml" ContentType="application/vnd.openxmlformats-officedocument.presentationml.slide+xml"/>
  <Override PartName="/ppt/slides/slide81.xml" ContentType="application/vnd.openxmlformats-officedocument.presentationml.slide+xml"/>
  <Override PartName="/ppt/notesSlides/notesSlide36.xml" ContentType="application/vnd.openxmlformats-officedocument.presentationml.notesSlide+xml"/>
  <Override PartName="/ppt/notesSlides/notesSlide83.xml" ContentType="application/vnd.openxmlformats-officedocument.presentationml.notesSlide+xml"/>
  <Override PartName="/ppt/tags/tag58.xml" ContentType="application/vnd.openxmlformats-officedocument.presentationml.tags+xml"/>
  <Override PartName="/ppt/tags/tag69.xml" ContentType="application/vnd.openxmlformats-officedocument.presentationml.tags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72.xml" ContentType="application/vnd.openxmlformats-officedocument.presentationml.notesSlide+xml"/>
  <Override PartName="/ppt/tags/tag47.xml" ContentType="application/vnd.openxmlformats-officedocument.presentationml.tags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61.xml" ContentType="application/vnd.openxmlformats-officedocument.presentationml.notesSlide+xml"/>
  <Override PartName="/ppt/tags/tag36.xml" ContentType="application/vnd.openxmlformats-officedocument.presentationml.tags+xml"/>
  <Override PartName="/ppt/tags/tag14.xml" ContentType="application/vnd.openxmlformats-officedocument.presentationml.tags+xml"/>
  <Override PartName="/ppt/notesSlides/notesSlide50.xml" ContentType="application/vnd.openxmlformats-officedocument.presentationml.notesSlide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slides/slide109.xml" ContentType="application/vnd.openxmlformats-officedocument.presentationml.slide+xml"/>
  <Override PartName="/ppt/tags/tag50.xml" ContentType="application/vnd.openxmlformats-officedocument.presentationml.tags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slides/slide97.xml" ContentType="application/vnd.openxmlformats-officedocument.presentationml.slide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23.xml" ContentType="application/vnd.openxmlformats-officedocument.presentationml.slide+xml"/>
  <Override PartName="/ppt/notesSlides/notesSlide88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64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53.xml" ContentType="application/vnd.openxmlformats-officedocument.presentationml.slide+xml"/>
  <Default Extension="jpeg" ContentType="image/jpeg"/>
  <Override PartName="/ppt/tags/tag3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tags/tag19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91.xml" ContentType="application/vnd.openxmlformats-officedocument.presentationml.notesSlide+xml"/>
  <Override PartName="/ppt/tags/tag66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1" d="100"/>
          <a:sy n="101" d="100"/>
        </p:scale>
        <p:origin x="834" y="14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DD3425D-5BC7-4FB2-8B79-578FFD60B9E9}" type="datetimeFigureOut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392C7205-4824-4692-9B14-7E0F5DC6CD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6173494-3723-4B95-B4F8-C41993DF69A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37F41A-EB36-4B02-A7B3-CAAECCB0F44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B1F927D-DFBF-4A38-9F71-4A7618F36AB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1DD3AE7-0713-46A5-A514-154BD1BA36B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E98477-3613-417F-9ECD-BD3B2D55D57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8A72731-45C0-4EBB-A398-F4064C84364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6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4FBEF5-432C-443C-9142-3684BA1C90B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5D176C0-0DD3-4904-B81F-51832BFFCD5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0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F7ABC5-6556-49D6-8716-C500B454FBF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849A31-826E-4284-83DA-0A81E345627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44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DAF33D-E784-4582-9BB6-E2B48C19524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65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6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BCA4C16-C562-4B6B-AA25-706087A747C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F03C1F2-7920-46EF-A7AA-AFA835CE3BF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85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E961CC-FAA6-4410-8052-B656BE4516E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06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9F3EE65-5E5E-4562-9CB7-6871B383B9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26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9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7B117D-0EB2-427D-8911-6510A30533B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47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D83705B-C81C-49E3-B650-0654FA3DFC3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67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DBF2C79-3504-4703-8598-D85A979CE4D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88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2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361701-07A2-45D4-8C8F-B0C3553C591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08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3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A296703-6FE7-4FA1-AAA0-6CDCF3BF7A4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29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4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8C73EB9-A431-44FE-A783-F7EE7E2324A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5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7F8883-28C2-436A-B142-AA8E7DEB36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70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6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A47E55-70CE-4AE1-960A-E8112EDEE40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F00C907-D2FB-4F2F-8206-489DFAAA87A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F3606B-21CF-44A4-A190-DFA4881D48D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en-US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11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82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27E930-A97A-4DB4-9F50-A4A4BDBFA0F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31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1DDB62-B56D-4D4A-9B40-9D0DF3B227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en-US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52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0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5B79EE8-7059-4E24-ADE2-A6745F9FD11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en-US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72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1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9265BA-8D98-49AC-858E-187BF5F63D5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en-US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9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C51D6D-352E-4669-A868-9DD66C3E406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en-US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3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ACAAEE-F196-4C5F-8556-CA7961B0B0E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en-US" smtClean="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3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4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9B59E6-1C7A-484B-B539-60B2E0DC2AA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127</a:t>
            </a:fld>
            <a:endParaRPr lang="en-US" smtClean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5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5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C92E43-E77D-42AB-867F-EF5257EF5FD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128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63C1F2-E346-436A-AAD7-3166EEF3525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B65601-F29D-4D51-9F0D-F65F70FE61E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1DB741-169E-4753-9020-C0A948BBDA7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6FA8F33-2B5F-4570-B7FE-89774D5A58F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150402D-BF51-4E97-A9C8-0E127CCE1C0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7203A6-6EEC-404E-BE38-BF6E892A2D4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5E36DE-20FE-49AC-B867-1B31E015958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01D57A0-5F54-40B9-885B-D948600C0BC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1A0984F-82EB-4D40-965D-57EA4AA477B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36B945-D953-4554-8689-644C92E524F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A46B680-A080-40F0-864E-83A73FD7917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BDFDCFC-606B-423A-94A8-B93FB5C662C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5531FC-636B-4DC0-BBC2-601B062A1C2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B510B2-A58B-4244-8840-73970C4B053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9C11BE-813D-4A12-AA3C-1B1FA61CA1A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8278FB5-73DD-4760-987E-616EEA1561B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6CA21AD-9BAF-4469-8EC1-34DD463D6D1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CEC204-04F9-4970-86FB-D97A1E03E9B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D868AF-F4F2-48E2-838E-C3FF521A552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A2C26E-4D63-4F06-AF8E-8D1FD82E81A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E7FE955-4182-4F4D-B08C-A84AAEAA25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A8C935C-95D5-48EE-A993-B287EC674B1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581ED2-81EE-414D-B7C2-61FEDBA2574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209FC8B-9B93-4D18-891A-A298D0F1398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45F4010-81EF-479C-909B-C3346FB605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0941D1-BFBF-4978-B550-EBE239359E5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2EDAA7-7BBF-4C6F-9AB2-4B9C1649A5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29299C-DA24-4D8E-B205-757436F91C1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9F2FBF-32B6-4A2B-8A60-7EDF171844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2FBC7D-1846-4A04-A35B-7DDFB5769CB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16C4D7-DABB-47BC-A0A9-F545AF2A99C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B70A38D-F2BE-456A-A3F9-23E3FB24A47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141F6F7-5434-4058-BB4C-194D11A7226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20A8EE-9C7F-484D-81BE-78A356FE90A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A1BC913-AD0E-4D71-A267-EAF68D0082D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CEB8B39-7A1C-4512-B7DF-E73CA151651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B21102-5D77-4B0F-8BD4-B5A59F6CA15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1E8323-DF7F-4062-8361-2DA11A571BC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4FF3DA-ABCF-4A6E-B11B-8583893DE82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B17EE41-EE36-428F-BEFA-4B6920ADA18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4D32DF6-9181-45F3-B03D-B40C64F7F29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63B6EA8-248D-4E19-91C1-275F0D8DC0B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5F9FE7-E38E-459F-A2B1-EF849A8336A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A27151-F941-4FA8-A110-E66FEB875D7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DBB9C7-1140-4705-8328-A8B90577E9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1F48E9-BD83-4743-95CB-E6F4D83DAB7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C6992D-C376-40DC-B8F1-93E939A6F27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C56450-9654-4D76-B046-50D4608A1C4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5B68AB2-62D3-468A-B1E0-4C7084BBBB6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F251426-8B0F-4DE4-854E-5AD44830F4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14B204F-C5A1-4B1C-8A8F-BF21BCEE027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0746D3-FE9F-4624-84F3-C2862BCC6B1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14F859E-5E75-479F-AC49-ADC02BF4908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3BFF1B-4519-428A-8A60-6E94892746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666BAF-CCE7-4873-B938-99859CBF3FA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0F136D7-E23E-4A64-931D-E6814FCABF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CBE0503-9EE7-4BD9-B83F-C9B58071A79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3E96C56-C3A5-4548-9CDE-1209CDF233D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4E229FA-B2AA-4D58-844C-E8B405A9C46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67A12AE-4A90-459D-83DD-524A716B4E6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50A02D-9AD5-4755-9803-66C5121DC65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7F21287-17E2-4BA3-BAF1-7058F45BB7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49847A4-DCFA-4A3B-ABF2-6AA3139973E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C38E6F5-8922-468F-9263-4938BF37DA3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BE2654-9C16-4F1A-81C3-9CD1BD9481B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A2096EC-C6AF-4E18-A0F7-5EEFD83CBD1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AD130D-DC03-4335-B14D-96C4EF80675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C9919D-49C5-4E3A-BD34-F03C35445A3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98B929A-32C5-4432-9137-287572DAA0E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01A038-B3E7-41E9-9862-C989B9DDE1E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04405A-2082-4122-90B5-ED3E8EFAA19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5BF903E-AF30-4479-A1D5-164D966010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D118DF-2972-475D-8BF0-86C21B544BB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24EB52A-104C-45DE-A349-C7E0F34D1A4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39F50F5-D1B0-4612-B5A8-08112C053A8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2228D00-FFA5-4AE3-8840-1B55017E57B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D5E1A07-8E76-4B3A-B1B1-55C8C861949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B9FBEEE-DB3D-4AA3-8707-A58702FD8A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4A59C0-D361-4866-93E7-D967A371C6D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6A00487-0AB1-4FA1-B661-4DFFA44FB1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F4E4B8-3F52-4F92-8639-2D4BEA7AB9E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9B68C3D-E7D9-43CB-B676-D3839E066DD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E7DCED6-BEAA-4B22-A2B2-C0D92C4BF96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35BEEF-51EF-4BD0-8CC3-5B12DF5AB43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8C8D23-4514-4C0A-8A6D-28A14F9B880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EEF6A7-59FE-47BC-A680-58C719A4B0C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AC1F227-A052-4264-A5ED-4F28EBC6E75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458D05-7F13-4966-8E0C-8A20DEE527F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6B952C-7B8C-4879-8C3B-AFAEFEF5F6E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76FC21-3391-4ADE-9FAD-FDF79E1020B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4CD3325-B291-4EFC-9F3F-B4468D20E1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DEA8DB0-368C-4A5F-83A6-93A1F22C822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1F0BC8-30FB-41EE-8DC3-382D0E7707D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B78C3F-5DB0-4F9A-9B78-555ACA21ED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8BAE12-40E8-441D-B9B5-895C9389EA5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37FD30-0D66-4F9C-985D-DD2FD2F791D7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196F238B-BAA7-4499-9D70-E29D3708993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E9D92-9114-409A-A994-12D6B9137074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75CB081A-644F-4A66-927B-C107F355F9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D1710-9DE8-4207-8833-460F64B93A38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173EC0E7-AA94-477C-BFD2-B5DD0EA03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7D0A3-F9D2-44EA-81B6-8A404889734D}" type="datetime1">
              <a:rPr lang="en-US"/>
              <a:pPr>
                <a:defRPr/>
              </a:pPr>
              <a:t>5/4/2012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169E0E3B-7DF2-4D2E-8863-56D2D0315FC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31F996-74C1-4580-AC99-4B98E7DDFFDC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A011D26C-6678-4BC0-A763-C5B7E916D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649B2-95BB-4CC8-B98F-D2E8DDBF5FFF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E69EC8A5-ACB9-4EBE-85D0-1A11E37DE2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F716F-66C5-413A-9FC9-33E677F4F5C0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C37EEA9C-963A-40B0-A044-23253C34E0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2DED20-E410-4531-9881-589E685EB67B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ECE7FE4A-55C6-48CD-9324-F963835449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49375-3304-451C-B421-22A81C1AD99A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9A0C0AD4-D778-48C8-8709-6A9DDC629B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BFE2C7-B8C5-4209-B031-EDE55870ED3C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D24D6934-C011-4B0C-B7A8-04C702AEC90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963EB7-2248-4AA7-9A5D-73E56811A516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17-</a:t>
            </a:r>
            <a:fld id="{0E814A05-6098-4EAA-A72C-C0A1034D42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195887C2-D0C2-4F54-B5F8-1374BD571739}" type="datetime1">
              <a:rPr lang="en-US"/>
              <a:pPr>
                <a:defRPr/>
              </a:pPr>
              <a:t>5/4/2012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dirty="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3B44DFF4-1BF7-48D8-8881-CE753E33753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52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59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6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Relationship Id="rId4" Type="http://schemas.openxmlformats.org/officeDocument/2006/relationships/image" Target="../media/image6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4" Type="http://schemas.openxmlformats.org/officeDocument/2006/relationships/image" Target="../media/image64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4" Type="http://schemas.openxmlformats.org/officeDocument/2006/relationships/image" Target="../media/image65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4" Type="http://schemas.openxmlformats.org/officeDocument/2006/relationships/image" Target="../media/image66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6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4" Type="http://schemas.openxmlformats.org/officeDocument/2006/relationships/image" Target="../media/image68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6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4" Type="http://schemas.openxmlformats.org/officeDocument/2006/relationships/image" Target="../media/image7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4" Type="http://schemas.openxmlformats.org/officeDocument/2006/relationships/image" Target="../media/image71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72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Relationship Id="rId4" Type="http://schemas.openxmlformats.org/officeDocument/2006/relationships/image" Target="../media/image7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Relationship Id="rId4" Type="http://schemas.openxmlformats.org/officeDocument/2006/relationships/image" Target="../media/image74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4" Type="http://schemas.openxmlformats.org/officeDocument/2006/relationships/image" Target="../media/image7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7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Relationship Id="rId4" Type="http://schemas.openxmlformats.org/officeDocument/2006/relationships/image" Target="../media/image77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4" Type="http://schemas.openxmlformats.org/officeDocument/2006/relationships/image" Target="../media/image2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4" Type="http://schemas.openxmlformats.org/officeDocument/2006/relationships/image" Target="../media/image2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4" Type="http://schemas.openxmlformats.org/officeDocument/2006/relationships/image" Target="../media/image2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3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4" Type="http://schemas.openxmlformats.org/officeDocument/2006/relationships/image" Target="../media/image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4" Type="http://schemas.openxmlformats.org/officeDocument/2006/relationships/image" Target="../media/image3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3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4" Type="http://schemas.openxmlformats.org/officeDocument/2006/relationships/image" Target="../media/image38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Relationship Id="rId4" Type="http://schemas.openxmlformats.org/officeDocument/2006/relationships/image" Target="../media/image4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Relationship Id="rId4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Relationship Id="rId4" Type="http://schemas.openxmlformats.org/officeDocument/2006/relationships/image" Target="../media/image4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4" Type="http://schemas.openxmlformats.org/officeDocument/2006/relationships/image" Target="../media/image4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Relationship Id="rId4" Type="http://schemas.openxmlformats.org/officeDocument/2006/relationships/image" Target="../media/image4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4" Type="http://schemas.openxmlformats.org/officeDocument/2006/relationships/image" Target="../media/image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4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4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4" Type="http://schemas.openxmlformats.org/officeDocument/2006/relationships/image" Target="../media/image4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5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4" Type="http://schemas.openxmlformats.org/officeDocument/2006/relationships/image" Target="../media/image5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5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5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Relationship Id="rId4" Type="http://schemas.openxmlformats.org/officeDocument/2006/relationships/image" Target="../media/image5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5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5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4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 smtClean="0"/>
              <a:t>Chapter 17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Swing 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29300" y="4989165"/>
            <a:ext cx="2971800" cy="138499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Slides prepared by Rose Williams, </a:t>
            </a:r>
            <a:r>
              <a:rPr lang="en-US" sz="1400" i="1" dirty="0">
                <a:solidFill>
                  <a:schemeClr val="tx1">
                    <a:alpha val="42000"/>
                  </a:schemeClr>
                </a:solidFill>
              </a:rPr>
              <a:t>Binghamton University</a:t>
            </a: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 smtClean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Kenrick Mock, </a:t>
            </a:r>
            <a:r>
              <a:rPr lang="en-US" sz="1400" i="1" dirty="0" smtClean="0">
                <a:solidFill>
                  <a:schemeClr val="tx1">
                    <a:alpha val="42000"/>
                  </a:schemeClr>
                </a:solidFill>
              </a:rPr>
              <a:t>University of Alaska Anchorage</a:t>
            </a: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</p:txBody>
      </p:sp>
      <p:pic>
        <p:nvPicPr>
          <p:cNvPr id="14342" name="Picture 7" descr="http://www.mypearsonstore.com/ShowCover.asp?isbn=0132830310&amp;type=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" y="484188"/>
            <a:ext cx="476250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10" descr="DG_Bar_Blue_USLetter_RG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Event-Driven Programming</a:t>
            </a:r>
          </a:p>
        </p:txBody>
      </p:sp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In an event-driven program, the next thing that happens depends on the event that occurs</a:t>
            </a:r>
          </a:p>
          <a:p>
            <a:pPr eaLnBrk="1" hangingPunct="1"/>
            <a:r>
              <a:rPr lang="en-US" sz="2800" smtClean="0"/>
              <a:t>In particular, </a:t>
            </a:r>
            <a:r>
              <a:rPr lang="en-US" sz="2800" i="1" smtClean="0"/>
              <a:t>methods are defined that will never be explicitly invoked in any program</a:t>
            </a:r>
          </a:p>
          <a:p>
            <a:pPr lvl="1" eaLnBrk="1" hangingPunct="1"/>
            <a:r>
              <a:rPr lang="en-US" sz="2400" smtClean="0"/>
              <a:t>Instead, methods are invoked automatically when an event signals that the method needs to be called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4224F55-5C86-4DBE-BDB2-E4029A6C677B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27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2 of 7)</a:t>
            </a:r>
          </a:p>
        </p:txBody>
      </p:sp>
      <p:pic>
        <p:nvPicPr>
          <p:cNvPr id="217090" name="Picture 3" descr="savitch_c17d17_2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983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FB6247A-64A7-441C-BDCB-1F0529FCCF5F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sp>
        <p:nvSpPr>
          <p:cNvPr id="2170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3 of 7)</a:t>
            </a:r>
          </a:p>
        </p:txBody>
      </p:sp>
      <p:pic>
        <p:nvPicPr>
          <p:cNvPr id="219138" name="Picture 3" descr="savitch_c17d17_3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37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C02F02F-AC33-413D-9C80-B919582281F3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2191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4 of 7)</a:t>
            </a:r>
          </a:p>
        </p:txBody>
      </p:sp>
      <p:pic>
        <p:nvPicPr>
          <p:cNvPr id="221186" name="Picture 3" descr="savitch_c17d17_4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20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D0107D1-7D27-41CF-A4AC-45CEC26DF260}" type="slidenum">
              <a:rPr lang="en-US"/>
              <a:pPr>
                <a:defRPr/>
              </a:pPr>
              <a:t>102</a:t>
            </a:fld>
            <a:endParaRPr lang="en-US"/>
          </a:p>
        </p:txBody>
      </p:sp>
      <p:sp>
        <p:nvSpPr>
          <p:cNvPr id="2211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5 of 7)</a:t>
            </a:r>
          </a:p>
        </p:txBody>
      </p:sp>
      <p:pic>
        <p:nvPicPr>
          <p:cNvPr id="223234" name="Picture 3" descr="savitch_c17d17_5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50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0957781-C8AC-4A3D-832A-4F7CB48F504C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2232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6 of 7)</a:t>
            </a:r>
          </a:p>
        </p:txBody>
      </p:sp>
      <p:pic>
        <p:nvPicPr>
          <p:cNvPr id="225282" name="Picture 3" descr="savitch_c17d17_6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76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DB60D1E-C5DA-4140-BD57-6F64793AB9E7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2252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7 of 7)</a:t>
            </a:r>
          </a:p>
        </p:txBody>
      </p:sp>
      <p:pic>
        <p:nvPicPr>
          <p:cNvPr id="227330" name="Picture 3" descr="savitch_c17d17_7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540E3C5-32E4-4492-8E76-2B6C65F21874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2273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Areas</a:t>
            </a:r>
          </a:p>
        </p:txBody>
      </p:sp>
      <p:sp>
        <p:nvSpPr>
          <p:cNvPr id="2293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 </a:t>
            </a:r>
            <a:r>
              <a:rPr lang="en-US" sz="2400" i="1" smtClean="0"/>
              <a:t>text area</a:t>
            </a:r>
            <a:r>
              <a:rPr lang="en-US" sz="2400" smtClean="0"/>
              <a:t> is an object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is the same as a text field, except that it allows multiple lines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Two parameters to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000" smtClean="0"/>
              <a:t> constructor specify the minimum number of lines, and the minimum number of characters per line that are guaranteed to be visible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JTextArea theText = new JTextArea(5,20);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Another constructor has one addition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r>
              <a:rPr lang="en-US" sz="2000" smtClean="0"/>
              <a:t> parameter for the string initially displayed in the text area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JTextArea theText = new JTextArea(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"Enter\ntext here." 5, 20);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09AFC6C-ABB1-4A0B-9F5A-B6B832CA925C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2293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Areas</a:t>
            </a:r>
          </a:p>
        </p:txBody>
      </p:sp>
      <p:sp>
        <p:nvSpPr>
          <p:cNvPr id="2314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The line-wrapping policy for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800" smtClean="0"/>
              <a:t> can be set using 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setLineWrap</a:t>
            </a:r>
          </a:p>
          <a:p>
            <a:pPr lvl="1" eaLnBrk="1" hangingPunct="1"/>
            <a:r>
              <a:rPr lang="en-US" sz="2400" smtClean="0"/>
              <a:t>The method takes one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boolean</a:t>
            </a:r>
            <a:r>
              <a:rPr lang="en-US" sz="2400" smtClean="0"/>
              <a:t> type argument</a:t>
            </a:r>
          </a:p>
          <a:p>
            <a:pPr lvl="1" eaLnBrk="1" hangingPunct="1"/>
            <a:r>
              <a:rPr lang="en-US" sz="2400" smtClean="0"/>
              <a:t>If the argument 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true</a:t>
            </a:r>
            <a:r>
              <a:rPr lang="en-US" sz="2400" smtClean="0"/>
              <a:t>, then any additional characters at the end of a line will appear on the following line of the text area</a:t>
            </a:r>
          </a:p>
          <a:p>
            <a:pPr lvl="1" eaLnBrk="1" hangingPunct="1"/>
            <a:r>
              <a:rPr lang="en-US" sz="2400" smtClean="0"/>
              <a:t>If the argument 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false</a:t>
            </a:r>
            <a:r>
              <a:rPr lang="en-US" sz="2400" smtClean="0"/>
              <a:t>, the extra characters will remain on the same line and not be visible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theText.setLineWrap(true);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A934C8A-8E55-4A97-A58F-0FD49DCAF953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2314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Fields and Text Areas</a:t>
            </a:r>
          </a:p>
        </p:txBody>
      </p:sp>
      <p:sp>
        <p:nvSpPr>
          <p:cNvPr id="2334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  <a:r>
              <a:rPr lang="en-US" sz="2800" smtClean="0"/>
              <a:t> or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800" smtClean="0"/>
              <a:t> can be set so that it can not be changed by the user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theText.setEditable(false);</a:t>
            </a:r>
          </a:p>
          <a:p>
            <a:pPr lvl="1" eaLnBrk="1" hangingPunct="1"/>
            <a:r>
              <a:rPr lang="en-US" sz="2400" smtClean="0"/>
              <a:t>This will set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theText</a:t>
            </a:r>
            <a:r>
              <a:rPr lang="en-US" sz="2400" smtClean="0"/>
              <a:t> so that it can only be edited by the GUI program, not the user</a:t>
            </a:r>
          </a:p>
          <a:p>
            <a:pPr lvl="1" eaLnBrk="1" hangingPunct="1"/>
            <a:r>
              <a:rPr lang="en-US" sz="2400" smtClean="0"/>
              <a:t>To reverse this, use true instead (this is the default)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theText.setEditable(true);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93143E2-E379-4432-9334-098D0A1BEF5F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2334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Tip:  Labeling a Text Field</a:t>
            </a:r>
          </a:p>
        </p:txBody>
      </p:sp>
      <p:sp>
        <p:nvSpPr>
          <p:cNvPr id="2355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 order to label one or more text fields:</a:t>
            </a:r>
          </a:p>
          <a:p>
            <a:pPr lvl="1" eaLnBrk="1" hangingPunct="1"/>
            <a:r>
              <a:rPr lang="en-US" smtClean="0"/>
              <a:t>Use an object of 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</a:p>
          <a:p>
            <a:pPr lvl="1" eaLnBrk="1" hangingPunct="1"/>
            <a:r>
              <a:rPr lang="en-US" smtClean="0"/>
              <a:t>Place the text field(s) and label(s) in a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</a:p>
          <a:p>
            <a:pPr lvl="1" eaLnBrk="1" hangingPunct="1"/>
            <a:r>
              <a:rPr lang="en-US" smtClean="0"/>
              <a:t>Treat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mtClean="0"/>
              <a:t> as a single component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428908F-3C2D-430F-A486-5DC14AC2C1BF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2355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Window</a:t>
            </a:r>
          </a:p>
        </p:txBody>
      </p:sp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simple window can consist of an object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object includes a border and the usual three buttons for minimizing, changing the size of, and closing the window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class is found in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javax.swing</a:t>
            </a:r>
            <a:r>
              <a:rPr lang="en-US" sz="2000" smtClean="0"/>
              <a:t> package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 firstWindow = new JFrame();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b="1" smtClean="0">
                <a:solidFill>
                  <a:srgbClr val="034CA1"/>
                </a:solidFill>
              </a:rPr>
              <a:t> </a:t>
            </a:r>
            <a:r>
              <a:rPr lang="en-US" sz="2400" smtClean="0"/>
              <a:t>can have components added to it, such as buttons, menus, and text labels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 These components can be programmed for action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firstWindow.add(endButton);</a:t>
            </a:r>
            <a:endParaRPr lang="en-US" sz="180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It can be made visible using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setVisible</a:t>
            </a:r>
            <a:r>
              <a:rPr lang="en-US" sz="2000" smtClean="0"/>
              <a:t> method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firstWindow.setVisible(true);</a:t>
            </a:r>
            <a:endParaRPr lang="en-US" sz="18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48C77D9-870A-48F2-8279-9546B68F8342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48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Numbers of Characters Per Line</a:t>
            </a:r>
          </a:p>
        </p:txBody>
      </p:sp>
      <p:sp>
        <p:nvSpPr>
          <p:cNvPr id="2375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The number of characters per line for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  <a:r>
              <a:rPr lang="en-US" sz="2800" smtClean="0"/>
              <a:t> or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800" smtClean="0"/>
              <a:t> object is the number of </a:t>
            </a:r>
            <a:r>
              <a:rPr lang="en-US" sz="2800" i="1" smtClean="0"/>
              <a:t>em</a:t>
            </a:r>
            <a:r>
              <a:rPr lang="en-US" sz="2800" smtClean="0"/>
              <a:t> spaces</a:t>
            </a:r>
          </a:p>
          <a:p>
            <a:pPr eaLnBrk="1" hangingPunct="1"/>
            <a:r>
              <a:rPr lang="en-US" sz="2800" smtClean="0"/>
              <a:t>An </a:t>
            </a:r>
            <a:r>
              <a:rPr lang="en-US" sz="2800" i="1" smtClean="0"/>
              <a:t>em space</a:t>
            </a:r>
            <a:r>
              <a:rPr lang="en-US" sz="2800" smtClean="0"/>
              <a:t> is the space needed to hold one uppercase letter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M</a:t>
            </a:r>
          </a:p>
          <a:p>
            <a:pPr lvl="1" eaLnBrk="1" hangingPunct="1"/>
            <a:r>
              <a:rPr lang="en-US" sz="2400" smtClean="0"/>
              <a:t>The letter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M</a:t>
            </a:r>
            <a:r>
              <a:rPr lang="en-US" sz="2400" smtClean="0"/>
              <a:t> is the widest letter in the alphabet</a:t>
            </a:r>
          </a:p>
          <a:p>
            <a:pPr lvl="1" eaLnBrk="1" hangingPunct="1"/>
            <a:r>
              <a:rPr lang="en-US" sz="2400" smtClean="0"/>
              <a:t>A line specified to hold 20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M</a:t>
            </a:r>
            <a:r>
              <a:rPr lang="en-US" sz="2400" smtClean="0"/>
              <a:t> 's will almost always be able to hold more than 20 characters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C9C794C-8A15-4979-AF90-0DD75C4A221C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2375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7889875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Tip:  Inputting and Outputting Numbers</a:t>
            </a:r>
          </a:p>
        </p:txBody>
      </p:sp>
      <p:sp>
        <p:nvSpPr>
          <p:cNvPr id="2396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When attempting to input numbers from any Swing GUI, input text must be converted to numbers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If the user enters the number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42</a:t>
            </a:r>
            <a:r>
              <a:rPr lang="en-US" sz="2400" smtClean="0"/>
              <a:t> in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  <a:r>
              <a:rPr lang="en-US" sz="2400" smtClean="0"/>
              <a:t>, the program receives the string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"42"</a:t>
            </a:r>
            <a:r>
              <a:rPr lang="en-US" sz="2400" smtClean="0"/>
              <a:t> and must convert it to the integer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42</a:t>
            </a:r>
            <a:endParaRPr 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same thing is true when attempting to output a number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In order to output the number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42</a:t>
            </a:r>
            <a:r>
              <a:rPr lang="en-US" sz="2400" smtClean="0"/>
              <a:t>, it must first be converted to the string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"42"</a:t>
            </a:r>
            <a:r>
              <a:rPr lang="en-US" sz="2400" smtClean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AFBF2BD-4339-46FA-B64D-4B49CE59C87D}" type="slidenum">
              <a:rPr lang="en-US"/>
              <a:pPr>
                <a:defRPr/>
              </a:pPr>
              <a:t>111</a:t>
            </a:fld>
            <a:endParaRPr lang="en-US"/>
          </a:p>
        </p:txBody>
      </p:sp>
      <p:sp>
        <p:nvSpPr>
          <p:cNvPr id="2396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Class </a:t>
            </a:r>
            <a:r>
              <a:rPr lang="en-US" b="1" smtClean="0">
                <a:latin typeface="Courier New" pitchFamily="49" charset="0"/>
              </a:rPr>
              <a:t>JTextComponent</a:t>
            </a:r>
          </a:p>
        </p:txBody>
      </p:sp>
      <p:sp>
        <p:nvSpPr>
          <p:cNvPr id="2416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Both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  <a:r>
              <a:rPr lang="en-US" sz="2800" smtClean="0"/>
              <a:t>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JTextArea</a:t>
            </a:r>
            <a:r>
              <a:rPr lang="en-US" sz="2800" smtClean="0"/>
              <a:t> are derived classes of the abstract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JTextComponent</a:t>
            </a:r>
          </a:p>
          <a:p>
            <a:pPr eaLnBrk="1" hangingPunct="1"/>
            <a:r>
              <a:rPr lang="en-US" sz="2800" smtClean="0"/>
              <a:t>Most of their methods are inherited from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JTextComponent</a:t>
            </a:r>
            <a:r>
              <a:rPr lang="en-US" sz="2800" smtClean="0"/>
              <a:t> and have the same meanings</a:t>
            </a:r>
          </a:p>
          <a:p>
            <a:pPr lvl="1" eaLnBrk="1" hangingPunct="1"/>
            <a:r>
              <a:rPr lang="en-US" sz="2400" smtClean="0"/>
              <a:t>Except for some minor redefinitions to account for having just one line or multiple lines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448FE82-949E-4938-BD39-D842719D85D4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2416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JTextComponent </a:t>
            </a:r>
            <a:r>
              <a:rPr lang="en-US" sz="3200" smtClean="0"/>
              <a:t>(Part 1 of 2)</a:t>
            </a:r>
          </a:p>
        </p:txBody>
      </p:sp>
      <p:pic>
        <p:nvPicPr>
          <p:cNvPr id="243714" name="Picture 8" descr="savitch_c17d18_1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12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1878A86-D9A1-45D0-B88A-B62BF101BD6B}" type="slidenum">
              <a:rPr lang="en-US"/>
              <a:pPr>
                <a:defRPr/>
              </a:pPr>
              <a:t>113</a:t>
            </a:fld>
            <a:endParaRPr lang="en-US"/>
          </a:p>
        </p:txBody>
      </p:sp>
      <p:sp>
        <p:nvSpPr>
          <p:cNvPr id="2437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JTextComponent </a:t>
            </a:r>
            <a:r>
              <a:rPr lang="en-US" sz="3200" smtClean="0"/>
              <a:t>(Part 2 of 2)</a:t>
            </a:r>
          </a:p>
        </p:txBody>
      </p:sp>
      <p:pic>
        <p:nvPicPr>
          <p:cNvPr id="245762" name="Picture 3" descr="savitch_c17d18_2of2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703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83F9588-F110-4A2F-AC49-067AB78A367C}" type="slidenum">
              <a:rPr lang="en-US"/>
              <a:pPr>
                <a:defRPr/>
              </a:pPr>
              <a:t>114</a:t>
            </a:fld>
            <a:endParaRPr lang="en-US"/>
          </a:p>
        </p:txBody>
      </p:sp>
      <p:sp>
        <p:nvSpPr>
          <p:cNvPr id="2457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Swing Calculator</a:t>
            </a:r>
          </a:p>
        </p:txBody>
      </p:sp>
      <p:sp>
        <p:nvSpPr>
          <p:cNvPr id="2478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 GUI for a simple calculator keeps a running total of numbers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user enters a number in the text field, and then clicks either + or –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number in the text field is then added to or subtracted from the running total, and displayed in the text field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This value is kept in the instance variable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result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When the GUI is first run, or when the user clicks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Reset</a:t>
            </a:r>
            <a:r>
              <a:rPr lang="en-US" sz="2400" smtClean="0"/>
              <a:t> button, the value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result</a:t>
            </a:r>
            <a:r>
              <a:rPr lang="en-US" sz="2400" smtClean="0"/>
              <a:t> is set to zero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C0819ED-1807-422E-AE02-1CCE0C7EB435}" type="slidenum">
              <a:rPr lang="en-US"/>
              <a:pPr>
                <a:defRPr/>
              </a:pPr>
              <a:t>115</a:t>
            </a:fld>
            <a:endParaRPr lang="en-US"/>
          </a:p>
        </p:txBody>
      </p:sp>
      <p:sp>
        <p:nvSpPr>
          <p:cNvPr id="2478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Swing Calculator</a:t>
            </a:r>
          </a:p>
        </p:txBody>
      </p:sp>
      <p:sp>
        <p:nvSpPr>
          <p:cNvPr id="2498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If the user enters a number in an incorrect format, then one of the methods throws a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NumberFormatException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 exception is caught in the catch block inside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mtClean="0"/>
              <a:t>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Note that when this exception is thrown, the value of the instance variable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result</a:t>
            </a:r>
            <a:r>
              <a:rPr lang="en-US" smtClean="0"/>
              <a:t> is not changed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1A19AC4-B1AC-491F-A354-8088DE8A24E6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2498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1 of 11)</a:t>
            </a:r>
          </a:p>
        </p:txBody>
      </p:sp>
      <p:pic>
        <p:nvPicPr>
          <p:cNvPr id="251906" name="Picture 10" descr="savitch_c17d19_01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82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B127B0B-46B5-4F51-9C4F-AED2C952BFCA}" type="slidenum">
              <a:rPr lang="en-US"/>
              <a:pPr>
                <a:defRPr/>
              </a:pPr>
              <a:t>117</a:t>
            </a:fld>
            <a:endParaRPr lang="en-US"/>
          </a:p>
        </p:txBody>
      </p:sp>
      <p:sp>
        <p:nvSpPr>
          <p:cNvPr id="2519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2 of 11)</a:t>
            </a:r>
          </a:p>
        </p:txBody>
      </p:sp>
      <p:pic>
        <p:nvPicPr>
          <p:cNvPr id="253954" name="Picture 3" descr="savitch_c17d19_02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862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35B0C17-2B18-432D-9CCC-A64B6BDA5ADC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2539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3 of 11)</a:t>
            </a:r>
          </a:p>
        </p:txBody>
      </p:sp>
      <p:pic>
        <p:nvPicPr>
          <p:cNvPr id="256002" name="Picture 3" descr="savitch_c17d19_03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78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3610BAC-46AF-46F2-955B-E385D172188D}" type="slidenum">
              <a:rPr lang="en-US"/>
              <a:pPr>
                <a:defRPr/>
              </a:pPr>
              <a:t>119</a:t>
            </a:fld>
            <a:endParaRPr lang="en-US"/>
          </a:p>
        </p:txBody>
      </p:sp>
      <p:sp>
        <p:nvSpPr>
          <p:cNvPr id="2560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A First Swing Demonstration (Part 1 of 4)</a:t>
            </a:r>
          </a:p>
        </p:txBody>
      </p:sp>
      <p:pic>
        <p:nvPicPr>
          <p:cNvPr id="36866" name="Picture 8" descr="savitch_c17d02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31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DEB9077-46B4-4F60-B9DF-2C7FB698BD5A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68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4 of 11)</a:t>
            </a:r>
          </a:p>
        </p:txBody>
      </p:sp>
      <p:pic>
        <p:nvPicPr>
          <p:cNvPr id="258050" name="Picture 3" descr="savitch_c17d19_04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29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D0D8D83-6568-415F-B9C6-0485E0C960B6}" type="slidenum">
              <a:rPr lang="en-US"/>
              <a:pPr>
                <a:defRPr/>
              </a:pPr>
              <a:t>120</a:t>
            </a:fld>
            <a:endParaRPr lang="en-US"/>
          </a:p>
        </p:txBody>
      </p:sp>
      <p:sp>
        <p:nvSpPr>
          <p:cNvPr id="25805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5 of 11)</a:t>
            </a:r>
          </a:p>
        </p:txBody>
      </p:sp>
      <p:pic>
        <p:nvPicPr>
          <p:cNvPr id="260098" name="Picture 3" descr="savitch_c17d19_05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63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27C40EF-977E-48B7-AA67-DE8B57170128}" type="slidenum">
              <a:rPr lang="en-US"/>
              <a:pPr>
                <a:defRPr/>
              </a:pPr>
              <a:t>121</a:t>
            </a:fld>
            <a:endParaRPr lang="en-US"/>
          </a:p>
        </p:txBody>
      </p:sp>
      <p:sp>
        <p:nvSpPr>
          <p:cNvPr id="2601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6 of 11)</a:t>
            </a:r>
          </a:p>
        </p:txBody>
      </p:sp>
      <p:pic>
        <p:nvPicPr>
          <p:cNvPr id="262146" name="Picture 3" descr="savitch_c17d19_06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11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188240F-1E5F-4BFE-8297-FFE79574669B}" type="slidenum">
              <a:rPr lang="en-US"/>
              <a:pPr>
                <a:defRPr/>
              </a:pPr>
              <a:t>122</a:t>
            </a:fld>
            <a:endParaRPr lang="en-US"/>
          </a:p>
        </p:txBody>
      </p:sp>
      <p:sp>
        <p:nvSpPr>
          <p:cNvPr id="2621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7 of 11)</a:t>
            </a:r>
          </a:p>
        </p:txBody>
      </p:sp>
      <p:pic>
        <p:nvPicPr>
          <p:cNvPr id="264194" name="Picture 3" descr="savitch_c17d19_07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9EE8B10-E86E-4899-AD59-41F58BF40219}" type="slidenum">
              <a:rPr lang="en-US"/>
              <a:pPr>
                <a:defRPr/>
              </a:pPr>
              <a:t>123</a:t>
            </a:fld>
            <a:endParaRPr lang="en-US"/>
          </a:p>
        </p:txBody>
      </p:sp>
      <p:sp>
        <p:nvSpPr>
          <p:cNvPr id="2641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8 of 11)</a:t>
            </a:r>
          </a:p>
        </p:txBody>
      </p:sp>
      <p:pic>
        <p:nvPicPr>
          <p:cNvPr id="266242" name="Picture 3" descr="savitch_c17d19_08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C342296-9AD0-4FF3-9CCD-6A759F9C0D72}" type="slidenum">
              <a:rPr lang="en-US"/>
              <a:pPr>
                <a:defRPr/>
              </a:pPr>
              <a:t>124</a:t>
            </a:fld>
            <a:endParaRPr lang="en-US"/>
          </a:p>
        </p:txBody>
      </p:sp>
      <p:sp>
        <p:nvSpPr>
          <p:cNvPr id="2662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9 of 11)</a:t>
            </a:r>
          </a:p>
        </p:txBody>
      </p:sp>
      <p:pic>
        <p:nvPicPr>
          <p:cNvPr id="268290" name="Picture 3" descr="savitch_c17d19_09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 t="1767" b="1987"/>
          <a:stretch>
            <a:fillRect/>
          </a:stretch>
        </p:blipFill>
        <p:spPr bwMode="auto">
          <a:xfrm>
            <a:off x="838200" y="1265238"/>
            <a:ext cx="7315200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3A9667E-2C6F-4B3C-A976-562712271694}" type="slidenum">
              <a:rPr lang="en-US"/>
              <a:pPr>
                <a:defRPr/>
              </a:pPr>
              <a:t>125</a:t>
            </a:fld>
            <a:endParaRPr lang="en-US"/>
          </a:p>
        </p:txBody>
      </p:sp>
      <p:sp>
        <p:nvSpPr>
          <p:cNvPr id="2682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10 of 11)</a:t>
            </a:r>
          </a:p>
        </p:txBody>
      </p:sp>
      <p:pic>
        <p:nvPicPr>
          <p:cNvPr id="270338" name="Picture 3" descr="savitch_c17d19_10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31900"/>
            <a:ext cx="72390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3019300-2BB9-405C-A1EB-9595838DD0AA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2703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Simple Calculator (Part 11 of 11)</a:t>
            </a:r>
          </a:p>
        </p:txBody>
      </p:sp>
      <p:pic>
        <p:nvPicPr>
          <p:cNvPr id="272386" name="Picture 3" descr="savitch_c17d19_11of1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27138"/>
            <a:ext cx="723900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4033C96-CFE0-44EA-8588-1AFEDF1332B4}" type="slidenum">
              <a:rPr lang="en-US"/>
              <a:pPr>
                <a:defRPr/>
              </a:pPr>
              <a:t>127</a:t>
            </a:fld>
            <a:endParaRPr lang="en-US"/>
          </a:p>
        </p:txBody>
      </p:sp>
      <p:sp>
        <p:nvSpPr>
          <p:cNvPr id="2723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Uncaught Exceptions</a:t>
            </a:r>
          </a:p>
        </p:txBody>
      </p:sp>
      <p:sp>
        <p:nvSpPr>
          <p:cNvPr id="274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In a Swing program, throwing an uncaught exception does not end the GUI</a:t>
            </a:r>
          </a:p>
          <a:p>
            <a:pPr lvl="1" eaLnBrk="1" hangingPunct="1"/>
            <a:r>
              <a:rPr lang="en-US" sz="2400" smtClean="0"/>
              <a:t>However, it may leave it in an unpredictable state</a:t>
            </a:r>
          </a:p>
          <a:p>
            <a:pPr eaLnBrk="1" hangingPunct="1"/>
            <a:r>
              <a:rPr lang="en-US" sz="2800" smtClean="0"/>
              <a:t>It is always best to catch any exception that is thrown even if all the catch block does is output an error message, or ask the user to reenter some input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42EC095-EC2D-473C-AA6B-41356E6FAA84}" type="slidenum">
              <a:rPr lang="en-US"/>
              <a:pPr>
                <a:defRPr/>
              </a:pPr>
              <a:t>128</a:t>
            </a:fld>
            <a:endParaRPr lang="en-US"/>
          </a:p>
        </p:txBody>
      </p:sp>
      <p:sp>
        <p:nvSpPr>
          <p:cNvPr id="2744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A First Swing Demonstration (Part 2 of 4)</a:t>
            </a:r>
          </a:p>
        </p:txBody>
      </p:sp>
      <p:pic>
        <p:nvPicPr>
          <p:cNvPr id="38914" name="Picture 4" descr="savitch_c17d02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E6EB77B-363D-419F-8D68-69B01862ACB9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89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A First Swing Demonstration (Part 3 of 4)</a:t>
            </a:r>
          </a:p>
        </p:txBody>
      </p:sp>
      <p:pic>
        <p:nvPicPr>
          <p:cNvPr id="40962" name="Picture 3" descr="savitch_c17d02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9E940A0-4B5E-4621-8A61-4EAAD4BA508E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409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A First Swing Demonstration (Part 4 of 4)</a:t>
            </a:r>
          </a:p>
        </p:txBody>
      </p:sp>
      <p:pic>
        <p:nvPicPr>
          <p:cNvPr id="43010" name="Picture 3" descr="savitch_c17d02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18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5BF7D42-BE13-4D0C-A288-3894D3291E00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430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1 of 3)</a:t>
            </a:r>
          </a:p>
        </p:txBody>
      </p:sp>
      <p:pic>
        <p:nvPicPr>
          <p:cNvPr id="45058" name="Picture 3" descr="savitch_c17d03_1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53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1DBAFED-D1A0-44A3-A804-287C48DBAC72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450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2 of 3)</a:t>
            </a:r>
          </a:p>
        </p:txBody>
      </p:sp>
      <p:pic>
        <p:nvPicPr>
          <p:cNvPr id="47106" name="Picture 3" descr="savitch_c17d03_2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 t="1752" b="2002"/>
          <a:stretch>
            <a:fillRect/>
          </a:stretch>
        </p:blipFill>
        <p:spPr bwMode="auto">
          <a:xfrm>
            <a:off x="838200" y="1587500"/>
            <a:ext cx="7772400" cy="488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5221937-7B7E-4F06-8682-F8A68FFEA066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71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3 of 3)</a:t>
            </a:r>
          </a:p>
        </p:txBody>
      </p:sp>
      <p:pic>
        <p:nvPicPr>
          <p:cNvPr id="49154" name="Picture 4" descr="savitch_c17d03_3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38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8D22095-299B-4B91-BD6C-5AE0CC3F3622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91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Pixels and the Relationship between Resolution and Size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862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i="1" smtClean="0"/>
              <a:t>pixel</a:t>
            </a:r>
            <a:r>
              <a:rPr lang="en-US" sz="2400" smtClean="0"/>
              <a:t> is the smallest unit of space on a screen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Both the size and position of Swing objects are measured in pixels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more pixels on a screen, the greater the screen resolution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high-resolution screen of fixed size has many pixels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Therefore, each one is very small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low-resolution screen of fixed size has fewer pixels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Therefore, each one is much larger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Therefore, a two-pixel figure on a low-resolution screen will look larger than a two-pixel figure on a high-resolution screen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55ACE16-236F-49EF-A8CC-CD2106F40C92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12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Introduction to Swing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i="1" smtClean="0"/>
              <a:t>GUI</a:t>
            </a:r>
            <a:r>
              <a:rPr lang="en-US" sz="2400" smtClean="0"/>
              <a:t> </a:t>
            </a:r>
            <a:r>
              <a:rPr lang="en-US" sz="2400" i="1" smtClean="0"/>
              <a:t>(graphical user interface)</a:t>
            </a:r>
            <a:r>
              <a:rPr lang="en-US" sz="2400" smtClean="0"/>
              <a:t> is a windowing system that interacts with the user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 Java </a:t>
            </a:r>
            <a:r>
              <a:rPr lang="en-US" sz="2400" i="1" smtClean="0"/>
              <a:t>AWT (Abstract Window Toolkit)</a:t>
            </a:r>
            <a:r>
              <a:rPr lang="en-US" sz="2400" smtClean="0"/>
              <a:t> package is the original Java package for creating </a:t>
            </a:r>
            <a:r>
              <a:rPr lang="en-US" sz="2400" i="1" smtClean="0"/>
              <a:t>GUIs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 Swing package is an improved version of the AWT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However, it does not completely replace the AWT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Some AWT classes are replaced by Swing classes, but other AWT classes are needed when using Swing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Swing GUIs are designed using a form of object-oriented programming known as </a:t>
            </a:r>
            <a:r>
              <a:rPr lang="en-US" sz="2400" i="1" smtClean="0"/>
              <a:t>event-driven programming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09027A0-AE76-49CD-9483-D70506C82C28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63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Forgetting to Program the </a:t>
            </a:r>
            <a:br>
              <a:rPr lang="en-US" sz="3200" smtClean="0"/>
            </a:br>
            <a:r>
              <a:rPr lang="en-US" sz="3200" smtClean="0"/>
              <a:t>Close-Window Button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344988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The following lines from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FirstSwingDemo </a:t>
            </a:r>
            <a:r>
              <a:rPr lang="en-US" sz="2400" smtClean="0"/>
              <a:t>program ensure that when the user clicks the </a:t>
            </a:r>
            <a:r>
              <a:rPr lang="en-US" sz="2400" i="1" smtClean="0"/>
              <a:t>close-window button</a:t>
            </a:r>
            <a:r>
              <a:rPr lang="en-US" sz="2400" smtClean="0"/>
              <a:t>, nothing happens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firstWindow.setDefaultCloseOperation(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JFrame.DO_NOTHING_ON_CLOSE);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If this were not set, the default action would be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JFrame.HIDE_ON_CLOSE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would make the window invisible and inaccessible, but would not end the program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Therefore, given this scenario, there would be no way to click the "Click to end program" button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Note that the close-window and other two accompanying buttons are part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object, and not separate buttons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CCB98BC-F5E9-47E6-83B3-DEDB88A8AB99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325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Buttons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</a:t>
            </a:r>
            <a:r>
              <a:rPr lang="en-US" sz="2800" i="1" smtClean="0"/>
              <a:t>button</a:t>
            </a:r>
            <a:r>
              <a:rPr lang="en-US" sz="2800" smtClean="0"/>
              <a:t> object is created from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JButton</a:t>
            </a:r>
            <a:r>
              <a:rPr lang="en-US" sz="2800" smtClean="0"/>
              <a:t> and can be added to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/>
            <a:r>
              <a:rPr lang="en-US" sz="2400" smtClean="0"/>
              <a:t>The argument to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JButton</a:t>
            </a:r>
            <a:r>
              <a:rPr lang="en-US" sz="2400" smtClean="0"/>
              <a:t> constructor is the string that appears on the button when it is displayed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JButton endButton = new 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JButton("Click to end program.");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firstWindow.add(endButton);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C6C3100-26A2-4A3F-A15B-F6E600230FA4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53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 Listeners and Action Events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lnSpc>
                <a:spcPct val="80000"/>
              </a:lnSpc>
            </a:pPr>
            <a:r>
              <a:rPr lang="en-US" sz="2400" smtClean="0"/>
              <a:t>Clicking a button fires an event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400" smtClean="0"/>
              <a:t>The event object is "sent" to another object called a listener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sz="2000" smtClean="0"/>
              <a:t>This means that a method in the listener object is invoked automatically</a:t>
            </a:r>
          </a:p>
          <a:p>
            <a:pPr marL="914400" lvl="1" indent="-457200" eaLnBrk="1" hangingPunct="1">
              <a:lnSpc>
                <a:spcPct val="80000"/>
              </a:lnSpc>
            </a:pPr>
            <a:r>
              <a:rPr lang="en-US" sz="2000" smtClean="0"/>
              <a:t>Furthermore, it is invoked with the event object as its argument</a:t>
            </a:r>
          </a:p>
          <a:p>
            <a:pPr marL="533400" indent="-533400" eaLnBrk="1" hangingPunct="1">
              <a:lnSpc>
                <a:spcPct val="80000"/>
              </a:lnSpc>
            </a:pPr>
            <a:r>
              <a:rPr lang="en-US" sz="2400" smtClean="0"/>
              <a:t>In order to set up this relationship, a GUI program must do two things</a:t>
            </a:r>
          </a:p>
          <a:p>
            <a:pPr marL="914400" lvl="1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It must specify, for each button, what objects are its listeners, i.e., it must register the listeners</a:t>
            </a:r>
          </a:p>
          <a:p>
            <a:pPr marL="914400" lvl="1" indent="-4572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It must define the methods that will be invoked automatically when the event is sent to the listener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1ED680B-2FFA-4525-A3F7-F9E4213242AA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73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 Listeners and Action Events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33400" indent="-533400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EndingListener buttonEar = new</a:t>
            </a:r>
          </a:p>
          <a:p>
            <a:pPr marL="533400" indent="-533400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      EndingListener());</a:t>
            </a:r>
          </a:p>
          <a:p>
            <a:pPr marL="533400" indent="-533400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endButton.addActionListener(buttonEar);</a:t>
            </a:r>
          </a:p>
          <a:p>
            <a:pPr marL="533400" indent="-533400" eaLnBrk="1" hangingPunct="1"/>
            <a:r>
              <a:rPr lang="en-US" sz="2800" smtClean="0"/>
              <a:t>Above, a listener object named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buttonEar</a:t>
            </a:r>
            <a:r>
              <a:rPr lang="en-US" sz="2800" smtClean="0"/>
              <a:t> is created and registered as a listener for the button named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endButton</a:t>
            </a:r>
          </a:p>
          <a:p>
            <a:pPr marL="914400" lvl="1" indent="-457200" eaLnBrk="1" hangingPunct="1"/>
            <a:r>
              <a:rPr lang="en-US" sz="2400" smtClean="0"/>
              <a:t>Note that a button fires events known as </a:t>
            </a:r>
            <a:r>
              <a:rPr lang="en-US" sz="2400" i="1" smtClean="0"/>
              <a:t>action events</a:t>
            </a:r>
            <a:r>
              <a:rPr lang="en-US" sz="2400" smtClean="0"/>
              <a:t>, which are handled by listeners known as </a:t>
            </a:r>
            <a:r>
              <a:rPr lang="en-US" sz="2400" i="1" smtClean="0"/>
              <a:t>action listeners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44DDC7D-829D-4F52-A2F4-E65C599B0274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93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 Listeners and Action Events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Different kinds of components require different kinds of listener classes to handle the events they fire</a:t>
            </a:r>
          </a:p>
          <a:p>
            <a:pPr eaLnBrk="1" hangingPunct="1"/>
            <a:r>
              <a:rPr lang="en-US" sz="2800" smtClean="0"/>
              <a:t>An action listener is an object whose class implements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ActionListener</a:t>
            </a:r>
            <a:r>
              <a:rPr lang="en-US" sz="2800" smtClean="0"/>
              <a:t> interface</a:t>
            </a:r>
          </a:p>
          <a:p>
            <a:pPr lvl="1" eaLnBrk="1" hangingPunct="1"/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ActionListener</a:t>
            </a:r>
            <a:r>
              <a:rPr lang="en-US" sz="2400" smtClean="0"/>
              <a:t> interface has one method heading that must be implemented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void actionPerformed(ActionEvent 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9165E2C-A55C-44FB-AF38-6EB5EAC1EDEF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614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 Listeners and Action Events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473575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void actionPerformed(ActionEvent e)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{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System.exit(0);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EndingListener</a:t>
            </a:r>
            <a:r>
              <a:rPr lang="en-US" sz="2400" smtClean="0"/>
              <a:t> class defines its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 as above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When the user clicks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endButton</a:t>
            </a:r>
            <a:r>
              <a:rPr lang="en-US" sz="2000" smtClean="0"/>
              <a:t>, an action event is sent to the action listener for that button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EndingListener</a:t>
            </a:r>
            <a:r>
              <a:rPr lang="en-US" sz="2000" smtClean="0"/>
              <a:t> object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buttonEar</a:t>
            </a:r>
            <a:r>
              <a:rPr lang="en-US" sz="2000" smtClean="0"/>
              <a:t> is the action listener for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endButton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action listener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buttonEar</a:t>
            </a:r>
            <a:r>
              <a:rPr lang="en-US" sz="2000" smtClean="0"/>
              <a:t> receives the action event as the parameter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</a:t>
            </a:r>
            <a:r>
              <a:rPr lang="en-US" sz="2000" smtClean="0"/>
              <a:t> to its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000" smtClean="0"/>
              <a:t> method, which is automatically invoked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Note that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</a:t>
            </a:r>
            <a:r>
              <a:rPr lang="en-US" sz="2000" smtClean="0"/>
              <a:t> must be received, even if it is not used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4CB7C84-8C0B-47BF-A780-40ABD5ACC6F4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634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Changing the Heading for </a:t>
            </a:r>
            <a:r>
              <a:rPr lang="en-US" sz="3200" b="1" smtClean="0">
                <a:latin typeface="Courier New" pitchFamily="49" charset="0"/>
              </a:rPr>
              <a:t>actionPerformed</a:t>
            </a:r>
          </a:p>
        </p:txBody>
      </p:sp>
      <p:sp>
        <p:nvSpPr>
          <p:cNvPr id="655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 is implemented in an action listener, its header must be the one specified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ActionListener</a:t>
            </a:r>
            <a:r>
              <a:rPr lang="en-US" sz="2400" smtClean="0"/>
              <a:t> interface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is already determined, and may not be changed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Not even a throws clause may be added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void actionPerformed(ActionEvent e)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only thing that can be changed is the name of the parameter, since it is just a placeholder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Whether it is called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</a:t>
            </a:r>
            <a:r>
              <a:rPr lang="en-US" sz="2000" smtClean="0"/>
              <a:t> or something else does not matter, as long as it is used consistently within the body of the method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2E4691A-CA8D-4F51-BA09-07B0DF549BC6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655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Tip:  Ending a Swing Program</a:t>
            </a:r>
          </a:p>
        </p:txBody>
      </p:sp>
      <p:sp>
        <p:nvSpPr>
          <p:cNvPr id="675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GUI programs are often based on a kind of infinite loop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windowing system normally stays on the screen until the user indicates that it should go away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the user never asks the windowing system to go away, it will never go away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In order to end a GUI program,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System.exit</a:t>
            </a:r>
            <a:r>
              <a:rPr lang="en-US" sz="2400" smtClean="0"/>
              <a:t> must be used when the user asks to end the program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must be explicitly invoked, or included in some library code that is executed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Otherwise, a Swing program will not end after it has executed all the code in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E03BCB1-EC89-4100-A878-38DDC33B68AF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675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Better Version of Our First Swing GUI</a:t>
            </a:r>
          </a:p>
        </p:txBody>
      </p:sp>
      <p:sp>
        <p:nvSpPr>
          <p:cNvPr id="69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1275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better version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FirstWindow</a:t>
            </a:r>
            <a:r>
              <a:rPr lang="en-US" sz="2400" smtClean="0"/>
              <a:t> makes it a derived class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is the normal way to define a windowing interface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The constructor in the new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FirstWindow</a:t>
            </a:r>
            <a:r>
              <a:rPr lang="en-US" sz="2400" smtClean="0"/>
              <a:t> class starts by calling the constructor for the parent class using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super();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ensures that any initialization that is normally done for all objects of type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will be done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Almost all initialization for the window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FirstWindow</a:t>
            </a:r>
            <a:r>
              <a:rPr lang="en-US" sz="2400" smtClean="0"/>
              <a:t> is placed in the constructor for the class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Note that this time, an anonymous object is used as the action listener for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endButton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6CA6C07-82BA-462A-9944-CECE20CF65DD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696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Normal Way to Define a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1 of 4)</a:t>
            </a:r>
          </a:p>
        </p:txBody>
      </p:sp>
      <p:pic>
        <p:nvPicPr>
          <p:cNvPr id="71682" name="Picture 7" descr="savitch_c17d04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01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598BBA3-E0F9-4051-912D-CE280E72E01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16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i="1" smtClean="0"/>
              <a:t>Event-driven programming</a:t>
            </a:r>
            <a:r>
              <a:rPr lang="en-US" sz="2800" smtClean="0"/>
              <a:t> is a programming style that uses a signal-and-response approach to programming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An </a:t>
            </a:r>
            <a:r>
              <a:rPr lang="en-US" sz="2800" i="1" smtClean="0"/>
              <a:t>event</a:t>
            </a:r>
            <a:r>
              <a:rPr lang="en-US" sz="2800" smtClean="0"/>
              <a:t> is an object that acts as a signal to another object know as a </a:t>
            </a:r>
            <a:r>
              <a:rPr lang="en-US" sz="2800" i="1" smtClean="0"/>
              <a:t>listener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sending of an event is called </a:t>
            </a:r>
            <a:r>
              <a:rPr lang="en-US" sz="2800" i="1" smtClean="0"/>
              <a:t>firing the event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object that fires the event is often a GUI component, such as a button that has been clicked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2AEB9B2-C8E3-41A5-B36A-334F8C45C055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84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Normal Way to Define a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2 of 4)</a:t>
            </a:r>
          </a:p>
        </p:txBody>
      </p:sp>
      <p:pic>
        <p:nvPicPr>
          <p:cNvPr id="73730" name="Picture 3" descr="savitch_c17d04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6052B1E-D446-43DF-BA5C-B2AB7F298FDF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37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Normal Way to Define a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3 of 4)</a:t>
            </a:r>
          </a:p>
        </p:txBody>
      </p:sp>
      <p:pic>
        <p:nvPicPr>
          <p:cNvPr id="75778" name="Picture 3" descr="savitch_c17d04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55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78FA3E1-D6EB-45E4-9891-F6357C002551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57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Normal Way to Define a </a:t>
            </a:r>
            <a:r>
              <a:rPr lang="en-US" sz="3200" b="1" smtClean="0">
                <a:latin typeface="Courier New" pitchFamily="49" charset="0"/>
              </a:rPr>
              <a:t>JFrame </a:t>
            </a:r>
            <a:r>
              <a:rPr lang="en-US" sz="3200" smtClean="0"/>
              <a:t>(Part 4 of 4)</a:t>
            </a:r>
          </a:p>
        </p:txBody>
      </p:sp>
      <p:pic>
        <p:nvPicPr>
          <p:cNvPr id="77826" name="Picture 3" descr="savitch_c17d04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685800" y="1714500"/>
            <a:ext cx="7772400" cy="3440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CB6E773-71FF-493F-B343-AABCC475D4B0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78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Labels</a:t>
            </a:r>
          </a:p>
        </p:txBody>
      </p:sp>
      <p:sp>
        <p:nvSpPr>
          <p:cNvPr id="798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</a:t>
            </a:r>
            <a:r>
              <a:rPr lang="en-US" sz="2800" i="1" smtClean="0"/>
              <a:t>label </a:t>
            </a:r>
            <a:r>
              <a:rPr lang="en-US" sz="2800" smtClean="0"/>
              <a:t>is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</a:p>
          <a:p>
            <a:pPr lvl="1" eaLnBrk="1" hangingPunct="1"/>
            <a:r>
              <a:rPr lang="en-US" sz="2400" smtClean="0"/>
              <a:t>Text can be added to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using a label</a:t>
            </a:r>
          </a:p>
          <a:p>
            <a:pPr lvl="1" eaLnBrk="1" hangingPunct="1"/>
            <a:r>
              <a:rPr lang="en-US" sz="2400" smtClean="0"/>
              <a:t>The text for the label is given as an argument when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  <a:r>
              <a:rPr lang="en-US" sz="2400" smtClean="0"/>
              <a:t> is created</a:t>
            </a:r>
          </a:p>
          <a:p>
            <a:pPr lvl="1" eaLnBrk="1" hangingPunct="1"/>
            <a:r>
              <a:rPr lang="en-US" sz="2400" smtClean="0"/>
              <a:t>The label can then be added to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JLabel greeting = new JLabel("Hello");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add(greeting);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2A5CC27-2B51-4A85-8D76-FFF91EC801F1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98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Color</a:t>
            </a:r>
          </a:p>
        </p:txBody>
      </p:sp>
      <p:sp>
        <p:nvSpPr>
          <p:cNvPr id="819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In Java, a </a:t>
            </a:r>
            <a:r>
              <a:rPr lang="en-US" sz="2400" i="1" smtClean="0"/>
              <a:t>color</a:t>
            </a:r>
            <a:r>
              <a:rPr lang="en-US" sz="2400" smtClean="0"/>
              <a:t> is an object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 The class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000" smtClean="0"/>
              <a:t> is found in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java.awt </a:t>
            </a:r>
            <a:r>
              <a:rPr lang="en-US" sz="2000" smtClean="0"/>
              <a:t>package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 are constants in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000" smtClean="0"/>
              <a:t> class that represent a number of basic colors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 </a:t>
            </a:r>
            <a:r>
              <a:rPr lang="en-US" sz="2400" smtClean="0"/>
              <a:t>can not be colored directly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Instead, a program must color something called the </a:t>
            </a:r>
            <a:r>
              <a:rPr lang="en-US" sz="2000" i="1" smtClean="0"/>
              <a:t>content pane</a:t>
            </a:r>
            <a:r>
              <a:rPr lang="en-US" sz="2000" smtClean="0"/>
              <a:t> of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00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Since the content pane is the "inside" of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, coloring the content pane has the effect of coloring the inside of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00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Therefore, the background color of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can be set using the following code: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getContentPane().setBackground(</a:t>
            </a:r>
            <a:r>
              <a:rPr lang="en-US" sz="1800" b="1" i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5C7B0E4-907C-43C1-B355-DFA0529F5061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19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Color Constants</a:t>
            </a:r>
          </a:p>
        </p:txBody>
      </p:sp>
      <p:pic>
        <p:nvPicPr>
          <p:cNvPr id="83970" name="Picture 8" descr="savitch_c17d05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433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23E44AF-83AB-40BC-B607-E39ECA3EF5EA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39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>
                <a:latin typeface="Courier New" pitchFamily="49" charset="0"/>
              </a:rPr>
              <a:t>JFrame</a:t>
            </a:r>
            <a:r>
              <a:rPr lang="en-US" smtClean="0"/>
              <a:t> with Color (Part 1 of 4)</a:t>
            </a:r>
          </a:p>
        </p:txBody>
      </p:sp>
      <p:pic>
        <p:nvPicPr>
          <p:cNvPr id="86018" name="Picture 7" descr="savitch_c17d06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76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8ADF316-D287-4ECC-B8BC-13B87CEAD49B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60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>
                <a:latin typeface="Courier New" pitchFamily="49" charset="0"/>
              </a:rPr>
              <a:t>JFrame</a:t>
            </a:r>
            <a:r>
              <a:rPr lang="en-US" smtClean="0"/>
              <a:t> with Color (Part 2 of 4)</a:t>
            </a:r>
          </a:p>
        </p:txBody>
      </p:sp>
      <p:pic>
        <p:nvPicPr>
          <p:cNvPr id="88066" name="Picture 3" descr="savitch_c17d06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BC98634-12AF-46DE-8749-F59A7412A497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880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>
                <a:latin typeface="Courier New" pitchFamily="49" charset="0"/>
              </a:rPr>
              <a:t>JFrame</a:t>
            </a:r>
            <a:r>
              <a:rPr lang="en-US" smtClean="0"/>
              <a:t> with Color (Part 3 of 4)</a:t>
            </a:r>
          </a:p>
        </p:txBody>
      </p:sp>
      <p:pic>
        <p:nvPicPr>
          <p:cNvPr id="90114" name="Picture 3" descr="savitch_c17d06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DC17C4D-D398-4CEC-BC9F-E7D8358A4A4A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01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</a:t>
            </a:r>
            <a:r>
              <a:rPr lang="en-US" b="1" smtClean="0">
                <a:latin typeface="Courier New" pitchFamily="49" charset="0"/>
              </a:rPr>
              <a:t>JFrame</a:t>
            </a:r>
            <a:r>
              <a:rPr lang="en-US" smtClean="0"/>
              <a:t> with Color (Part 4 of 4)</a:t>
            </a:r>
          </a:p>
        </p:txBody>
      </p:sp>
      <p:pic>
        <p:nvPicPr>
          <p:cNvPr id="92162" name="Picture 3" descr="savitch_c17d06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93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7A39CC6-8143-4BC1-A461-C469C5A74238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21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Listeners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listener object performs some action in response to the event</a:t>
            </a:r>
          </a:p>
          <a:p>
            <a:pPr lvl="1" eaLnBrk="1" hangingPunct="1"/>
            <a:r>
              <a:rPr lang="en-US" smtClean="0"/>
              <a:t>A given component may have any number of listeners</a:t>
            </a:r>
          </a:p>
          <a:p>
            <a:pPr lvl="1" eaLnBrk="1" hangingPunct="1"/>
            <a:r>
              <a:rPr lang="en-US" smtClean="0"/>
              <a:t>Each listener may respond to a different kind of event, or multiple listeners might may respond to the same events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F45E5AB-C899-4A56-A9C0-564F28C654C9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Containers and Layout Managers</a:t>
            </a:r>
          </a:p>
        </p:txBody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419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Multiple components can be added to the content pane of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800" smtClean="0"/>
              <a:t>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However,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400" smtClean="0"/>
              <a:t> method does not specify how these components are to be arranged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To describe how multiple components are to be arranged, a </a:t>
            </a:r>
            <a:r>
              <a:rPr lang="en-US" sz="2800" i="1" smtClean="0"/>
              <a:t>layout manager</a:t>
            </a:r>
            <a:r>
              <a:rPr lang="en-US" sz="2800" smtClean="0"/>
              <a:t> is used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There are a number of layout manager classes such as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FlowLayout</a:t>
            </a:r>
            <a:r>
              <a:rPr lang="en-US" sz="24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GridLayout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If a layout manager is not specified, a default layout manager is used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937BF39-2E05-4E6D-8042-472D51754B0B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42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Border Layout Managers</a:t>
            </a:r>
          </a:p>
        </p:txBody>
      </p:sp>
      <p:sp>
        <p:nvSpPr>
          <p:cNvPr id="9625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848600" cy="4038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BorderLayout</a:t>
            </a:r>
            <a:r>
              <a:rPr lang="en-US" sz="2800" smtClean="0"/>
              <a:t> manager places the components that are added to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object into five regions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These regions are: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BorderLayout.NORTH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BorderLayout.SOUTH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BorderLayout.EAST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BorderLayout.WEST</a:t>
            </a:r>
            <a:r>
              <a:rPr lang="en-US" sz="24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BorderLayout.Center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BorderLayout</a:t>
            </a:r>
            <a:r>
              <a:rPr lang="en-US" sz="2800" smtClean="0"/>
              <a:t> manager is added to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setLayout</a:t>
            </a:r>
            <a:r>
              <a:rPr lang="en-US" sz="2800" smtClean="0"/>
              <a:t>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For example: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setLayout(new BorderLayout());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2C40A0C-2834-42EA-800B-C5F942A02050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62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BorderLayout</a:t>
            </a:r>
            <a:r>
              <a:rPr lang="en-US" sz="3200" smtClean="0"/>
              <a:t> Manager (Part 1 of 4)</a:t>
            </a:r>
          </a:p>
        </p:txBody>
      </p:sp>
      <p:pic>
        <p:nvPicPr>
          <p:cNvPr id="98306" name="Picture 4" descr="savitch_c17d07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A635981-D6A0-419E-AB05-BE8A0ACA8FA4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83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BorderLayout</a:t>
            </a:r>
            <a:r>
              <a:rPr lang="en-US" sz="3200" smtClean="0"/>
              <a:t> Manager (Part 2 of 4)</a:t>
            </a:r>
          </a:p>
        </p:txBody>
      </p:sp>
      <p:pic>
        <p:nvPicPr>
          <p:cNvPr id="100354" name="Picture 3" descr="savitch_c17d07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3AEFB59-2A5A-45F0-83B8-D7DED3E5EA90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1003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BorderLayout</a:t>
            </a:r>
            <a:r>
              <a:rPr lang="en-US" sz="3200" smtClean="0"/>
              <a:t> Manager (Part 3 of 4)</a:t>
            </a:r>
          </a:p>
        </p:txBody>
      </p:sp>
      <p:pic>
        <p:nvPicPr>
          <p:cNvPr id="102402" name="Picture 3" descr="savitch_c17d07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80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C8C72A4-603D-4370-963C-3541E9BEEA02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1024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772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BorderLayout</a:t>
            </a:r>
            <a:r>
              <a:rPr lang="en-US" sz="3200" smtClean="0"/>
              <a:t> Manager (Part 4 of 4)</a:t>
            </a:r>
          </a:p>
        </p:txBody>
      </p:sp>
      <p:pic>
        <p:nvPicPr>
          <p:cNvPr id="104450" name="Picture 3" descr="savitch_c17d07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065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5528A77-4A29-44F0-924F-6FB479C06B85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10445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latin typeface="Courier New" pitchFamily="49" charset="0"/>
              </a:rPr>
              <a:t>BorderLayout</a:t>
            </a:r>
            <a:r>
              <a:rPr lang="en-US" smtClean="0"/>
              <a:t> Regions</a:t>
            </a:r>
          </a:p>
        </p:txBody>
      </p:sp>
      <p:pic>
        <p:nvPicPr>
          <p:cNvPr id="106498" name="Picture 7" descr="savitch_c17d0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552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6DAE18F-70AD-4A95-9AF6-609511EE9E58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1065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Border Layout Managers</a:t>
            </a:r>
          </a:p>
        </p:txBody>
      </p:sp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previous diagram shows the arrangement of the five border layout regions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Note:  None of the lines in the diagram are normally visible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When using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BorderLayout</a:t>
            </a:r>
            <a:r>
              <a:rPr lang="en-US" sz="2400" smtClean="0"/>
              <a:t> manager, the location of the component being added is given as a second argument to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400" smtClean="0"/>
              <a:t> method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add(label1, BorderLayout.NORTH);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Components can be added in any order since their location is specified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4E1460C-09B6-41A6-8733-A6F2A8A13F42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1085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Flow Layout Managers</a:t>
            </a:r>
          </a:p>
        </p:txBody>
      </p:sp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FlowLayout</a:t>
            </a:r>
            <a:r>
              <a:rPr lang="en-US" sz="2800" smtClean="0"/>
              <a:t> manager is the simplest layout manager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setLayout(new FlowLayout());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 arranges components one after the other, going from left to right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Components are arranged in the order in which they are added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Since a location is not specified,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800" smtClean="0"/>
              <a:t> method has only one argument when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FlowLayoutManager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add.(label1);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E709424-018E-4E01-A728-93F47B91AE28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1105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GridLayout</a:t>
            </a:r>
            <a:r>
              <a:rPr lang="en-US" sz="2400" smtClean="0"/>
              <a:t> manager arranges components in a two-dimensional grid with some number of rows and columns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setLayout(new GridLayout(rows, columns));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Each entry is the same size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two numbers given as arguments specify the number of rows and columns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Each component is stretched so that it completely fills its grid position</a:t>
            </a:r>
          </a:p>
          <a:p>
            <a:pPr lvl="1" eaLnBrk="1" hangingPunct="1">
              <a:lnSpc>
                <a:spcPct val="90000"/>
              </a:lnSpc>
            </a:pP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endParaRPr lang="en-US" sz="2000" smtClean="0"/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Note:  None of the lines in the diagram are normally visible</a:t>
            </a:r>
          </a:p>
        </p:txBody>
      </p:sp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 Layout Managers</a:t>
            </a:r>
          </a:p>
        </p:txBody>
      </p:sp>
      <p:grpSp>
        <p:nvGrpSpPr>
          <p:cNvPr id="112643" name="Group 9"/>
          <p:cNvGrpSpPr>
            <a:grpSpLocks/>
          </p:cNvGrpSpPr>
          <p:nvPr/>
        </p:nvGrpSpPr>
        <p:grpSpPr bwMode="auto">
          <a:xfrm>
            <a:off x="3248025" y="4529138"/>
            <a:ext cx="3468688" cy="690562"/>
            <a:chOff x="1680" y="2880"/>
            <a:chExt cx="2185" cy="435"/>
          </a:xfrm>
        </p:grpSpPr>
        <p:sp>
          <p:nvSpPr>
            <p:cNvPr id="112646" name="Rectangle 4"/>
            <p:cNvSpPr>
              <a:spLocks noChangeArrowheads="1"/>
            </p:cNvSpPr>
            <p:nvPr/>
          </p:nvSpPr>
          <p:spPr bwMode="auto">
            <a:xfrm>
              <a:off x="1680" y="2880"/>
              <a:ext cx="2185" cy="432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 pitchFamily="34" charset="0"/>
              </a:endParaRPr>
            </a:p>
          </p:txBody>
        </p:sp>
        <p:sp>
          <p:nvSpPr>
            <p:cNvPr id="112647" name="Line 6"/>
            <p:cNvSpPr>
              <a:spLocks noChangeShapeType="1"/>
            </p:cNvSpPr>
            <p:nvPr/>
          </p:nvSpPr>
          <p:spPr bwMode="auto">
            <a:xfrm>
              <a:off x="1680" y="3099"/>
              <a:ext cx="2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648" name="Line 7"/>
            <p:cNvSpPr>
              <a:spLocks noChangeShapeType="1"/>
            </p:cNvSpPr>
            <p:nvPr/>
          </p:nvSpPr>
          <p:spPr bwMode="auto">
            <a:xfrm>
              <a:off x="2413" y="2880"/>
              <a:ext cx="0" cy="4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649" name="Line 8"/>
            <p:cNvSpPr>
              <a:spLocks noChangeShapeType="1"/>
            </p:cNvSpPr>
            <p:nvPr/>
          </p:nvSpPr>
          <p:spPr bwMode="auto">
            <a:xfrm>
              <a:off x="3130" y="2885"/>
              <a:ext cx="0" cy="4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7B02EA5-ECF3-48B0-8E68-340040E945A4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112645" name="Footer Placeholder 11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Exception Objects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exception object is an event</a:t>
            </a:r>
          </a:p>
          <a:p>
            <a:pPr lvl="1" eaLnBrk="1" hangingPunct="1"/>
            <a:r>
              <a:rPr lang="en-US" smtClean="0"/>
              <a:t>The throwing of an exception is an example of firing an event</a:t>
            </a:r>
          </a:p>
          <a:p>
            <a:pPr eaLnBrk="1" hangingPunct="1"/>
            <a:r>
              <a:rPr lang="en-US" smtClean="0"/>
              <a:t>The listener for an exception object is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catch</a:t>
            </a:r>
            <a:r>
              <a:rPr lang="en-US" smtClean="0"/>
              <a:t> block that catches the event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8F81AA1-9E2C-43D4-A505-80D899070800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25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Grid Layout Managers</a:t>
            </a:r>
          </a:p>
        </p:txBody>
      </p:sp>
      <p:sp>
        <p:nvSpPr>
          <p:cNvPr id="1146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When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GridLayout</a:t>
            </a:r>
            <a:r>
              <a:rPr lang="en-US" sz="2800" smtClean="0"/>
              <a:t> class, 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800" smtClean="0"/>
              <a:t> has only one argument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add(label1);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Items are placed in the grid from left to right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top row is filled first, then the second, and so forth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Grid positions may not be skipped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Note the use of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main</a:t>
            </a:r>
            <a:r>
              <a:rPr lang="en-US" sz="2800" smtClean="0"/>
              <a:t> method in the GUI class itself in the following example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This is often a convenient way of demonstrating a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1077D01-9F52-4D32-8AB6-4E6CC110D913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1146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GridLayout</a:t>
            </a:r>
            <a:r>
              <a:rPr lang="en-US" sz="3200" smtClean="0"/>
              <a:t> Manager (Part 1 of 4)</a:t>
            </a:r>
          </a:p>
        </p:txBody>
      </p:sp>
      <p:pic>
        <p:nvPicPr>
          <p:cNvPr id="116738" name="Picture 7" descr="savitch_c17d09_1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75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C29898A-04EA-4ED9-A850-43E40A48825B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1167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GridLayout</a:t>
            </a:r>
            <a:r>
              <a:rPr lang="en-US" sz="3200" smtClean="0"/>
              <a:t> Manager (Part 2 of 4)</a:t>
            </a:r>
          </a:p>
        </p:txBody>
      </p:sp>
      <p:pic>
        <p:nvPicPr>
          <p:cNvPr id="118786" name="Picture 3" descr="savitch_c17d09_2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95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D492994-5A3E-4BC2-A195-2AAC63745613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1187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GridLayout</a:t>
            </a:r>
            <a:r>
              <a:rPr lang="en-US" sz="3200" smtClean="0"/>
              <a:t> Manager (Part 3 of 4)</a:t>
            </a:r>
          </a:p>
        </p:txBody>
      </p:sp>
      <p:pic>
        <p:nvPicPr>
          <p:cNvPr id="120834" name="Picture 3" descr="savitch_c17d09_3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586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73B0F1A-9B53-4D86-9787-5606EE831816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1208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GridLayout</a:t>
            </a:r>
            <a:r>
              <a:rPr lang="en-US" sz="3200" smtClean="0"/>
              <a:t> Manager (Part 4 of 4)</a:t>
            </a:r>
          </a:p>
        </p:txBody>
      </p:sp>
      <p:pic>
        <p:nvPicPr>
          <p:cNvPr id="122882" name="Picture 3" descr="savitch_c17d09_4of4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76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829F0C8-2198-4687-84DE-A4A328A6B9C7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1228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Some Layout Managers</a:t>
            </a:r>
          </a:p>
        </p:txBody>
      </p:sp>
      <p:pic>
        <p:nvPicPr>
          <p:cNvPr id="124930" name="Picture 7" descr="savitch_c17d10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20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7E7DEFB1-2714-4EE9-9D6C-9D6DA76958AD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1249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Panels</a:t>
            </a:r>
          </a:p>
        </p:txBody>
      </p:sp>
      <p:sp>
        <p:nvSpPr>
          <p:cNvPr id="1269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GUI is often organized in a hierarchical fashion, with containers called </a:t>
            </a:r>
            <a:r>
              <a:rPr lang="en-US" sz="2800" i="1" smtClean="0"/>
              <a:t>panels</a:t>
            </a:r>
            <a:r>
              <a:rPr lang="en-US" sz="2800" smtClean="0"/>
              <a:t> inside other containers</a:t>
            </a:r>
          </a:p>
          <a:p>
            <a:pPr eaLnBrk="1" hangingPunct="1"/>
            <a:r>
              <a:rPr lang="en-US" sz="2800" smtClean="0"/>
              <a:t>A panel is an object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 </a:t>
            </a:r>
            <a:r>
              <a:rPr lang="en-US" sz="2800" smtClean="0"/>
              <a:t>class that serves as a simple container</a:t>
            </a:r>
          </a:p>
          <a:p>
            <a:pPr lvl="1" eaLnBrk="1" hangingPunct="1"/>
            <a:r>
              <a:rPr lang="en-US" sz="2400" smtClean="0"/>
              <a:t>It is used to group smaller objects into a larger component (the panel)</a:t>
            </a:r>
          </a:p>
          <a:p>
            <a:pPr lvl="1" eaLnBrk="1" hangingPunct="1"/>
            <a:r>
              <a:rPr lang="en-US" sz="2400" smtClean="0"/>
              <a:t>One of the main functions of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400" smtClean="0"/>
              <a:t> object is to subdivide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or other container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D4D819F-D3CC-419D-AB42-E39270F9C460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1269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Panels</a:t>
            </a:r>
          </a:p>
        </p:txBody>
      </p:sp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08900" cy="4432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Both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and each panel in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can use different layout managers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Additional panels can be added to each panel, and each panel can have its own layout manager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enables almost any kind of overall layout to be used in a GUI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setLayout(new BorderLayout());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JPanel somePanel = new JPanel();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somePanel.setLayout(new FlowLayout());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Note in the following example that panel and button objects are given color using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setBackground</a:t>
            </a:r>
            <a:r>
              <a:rPr lang="en-US" sz="2400" smtClean="0"/>
              <a:t> method without invoking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getContentPane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getContentPane</a:t>
            </a:r>
            <a:r>
              <a:rPr lang="en-US" sz="2000" smtClean="0"/>
              <a:t> method is only used when adding color to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0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876B952-5979-4AE2-85D5-4CBF9978FEBE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1290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1 of 8)</a:t>
            </a:r>
          </a:p>
        </p:txBody>
      </p:sp>
      <p:pic>
        <p:nvPicPr>
          <p:cNvPr id="131074" name="Picture 7" descr="savitch_c17d11_1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4A5B173-7E71-4E1F-ABF5-74AE95339845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310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2 of 8)</a:t>
            </a:r>
          </a:p>
        </p:txBody>
      </p:sp>
      <p:pic>
        <p:nvPicPr>
          <p:cNvPr id="133122" name="Picture 3" descr="savitch_c17d11_2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48E8297-AC49-4535-8B70-470223A670FA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1331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 Handlers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listener object has methods that specify what will happen when events of various kinds are received by it</a:t>
            </a:r>
          </a:p>
          <a:p>
            <a:pPr lvl="1" eaLnBrk="1" hangingPunct="1"/>
            <a:r>
              <a:rPr lang="en-US" smtClean="0"/>
              <a:t>These methods are called </a:t>
            </a:r>
            <a:r>
              <a:rPr lang="en-US" i="1" smtClean="0"/>
              <a:t>event handlers</a:t>
            </a:r>
          </a:p>
          <a:p>
            <a:pPr eaLnBrk="1" hangingPunct="1"/>
            <a:r>
              <a:rPr lang="en-US" smtClean="0"/>
              <a:t>The programmer using the listener object will define or redefine these event-handler methods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38033D0-2B28-4F6B-97E5-8EE4B8083CC9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45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3 of 8)</a:t>
            </a:r>
          </a:p>
        </p:txBody>
      </p:sp>
      <p:pic>
        <p:nvPicPr>
          <p:cNvPr id="135170" name="Picture 3" descr="savitch_c17d11_3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93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DBB1EB7-7401-408A-B83A-B05C0645DAC5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351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4 of 8)</a:t>
            </a:r>
          </a:p>
        </p:txBody>
      </p:sp>
      <p:pic>
        <p:nvPicPr>
          <p:cNvPr id="137218" name="Picture 3" descr="savitch_c17d11_4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AF45874-B752-4026-BDDD-67A4F6BB03AC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1372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5 of 8)</a:t>
            </a:r>
          </a:p>
        </p:txBody>
      </p:sp>
      <p:pic>
        <p:nvPicPr>
          <p:cNvPr id="139266" name="Picture 3" descr="savitch_c17d11_5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BC5DFF5E-EA44-4665-BA51-18F3B64BA4E2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1392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6 of 8)</a:t>
            </a:r>
          </a:p>
        </p:txBody>
      </p:sp>
      <p:pic>
        <p:nvPicPr>
          <p:cNvPr id="141314" name="Picture 3" descr="savitch_c17d11_6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71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F672A5F-0B5C-448A-8B5C-1AB1E7494E18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1413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7 of 8)</a:t>
            </a:r>
          </a:p>
        </p:txBody>
      </p:sp>
      <p:pic>
        <p:nvPicPr>
          <p:cNvPr id="143362" name="Picture 3" descr="savitch_c17d11_7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 t="1660" b="2135"/>
          <a:stretch>
            <a:fillRect/>
          </a:stretch>
        </p:blipFill>
        <p:spPr bwMode="auto">
          <a:xfrm>
            <a:off x="838200" y="1320800"/>
            <a:ext cx="7772400" cy="515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9B06016-0061-44B0-BE13-859D23B6E207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1433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Panels (Part 8 of 8)</a:t>
            </a:r>
          </a:p>
        </p:txBody>
      </p:sp>
      <p:pic>
        <p:nvPicPr>
          <p:cNvPr id="145410" name="Picture 3" descr="savitch_c17d11_8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31900"/>
            <a:ext cx="7772400" cy="513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149A2059-64DA-467F-8F8A-20A0468F9533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1454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Container</a:t>
            </a:r>
            <a:r>
              <a:rPr lang="en-US" smtClean="0"/>
              <a:t> Class</a:t>
            </a:r>
          </a:p>
        </p:txBody>
      </p:sp>
      <p:sp>
        <p:nvSpPr>
          <p:cNvPr id="1474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Any class that is a descendent class of the class Container is considered to be a container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Container</a:t>
            </a:r>
            <a:r>
              <a:rPr lang="en-US" sz="2000" smtClean="0"/>
              <a:t> class is found in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  <a:r>
              <a:rPr lang="en-US" sz="2000" smtClean="0"/>
              <a:t> package, not in the Swing library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Any object that belongs to a class derived from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Container</a:t>
            </a:r>
            <a:r>
              <a:rPr lang="en-US" sz="2400" smtClean="0"/>
              <a:t> class (or its descendents) can have components added to it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classes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400" smtClean="0"/>
              <a:t> are descendent classes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Container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Therefore they and any of their descendents can serve as a container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1BE93D1-C4A6-490C-B185-D1CFC14DFA5C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1474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JComponent</a:t>
            </a:r>
            <a:r>
              <a:rPr lang="en-US" smtClean="0"/>
              <a:t> Class</a:t>
            </a:r>
          </a:p>
        </p:txBody>
      </p:sp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Any descendent class of 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r>
              <a:rPr lang="en-US" smtClean="0"/>
              <a:t> is called a </a:t>
            </a:r>
            <a:r>
              <a:rPr lang="en-US" i="1" smtClean="0"/>
              <a:t>component 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Any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r>
              <a:rPr lang="en-US" smtClean="0"/>
              <a:t> object or </a:t>
            </a:r>
            <a:r>
              <a:rPr lang="en-US" i="1" smtClean="0"/>
              <a:t>component</a:t>
            </a:r>
            <a:r>
              <a:rPr lang="en-US" smtClean="0"/>
              <a:t> can be added to any container class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Because it is derived from 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Container</a:t>
            </a:r>
            <a:r>
              <a:rPr lang="en-US" smtClean="0"/>
              <a:t>, a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r>
              <a:rPr lang="en-US" smtClean="0"/>
              <a:t> can also be added to another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BF88E94-8CAA-4622-8A2F-B2056FCADB9A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1495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Objects in a Typical GUI</a:t>
            </a:r>
          </a:p>
        </p:txBody>
      </p:sp>
      <p:sp>
        <p:nvSpPr>
          <p:cNvPr id="15155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90000"/>
              </a:lnSpc>
            </a:pPr>
            <a:r>
              <a:rPr lang="en-US" smtClean="0"/>
              <a:t>Almost every GUI built using Swing container classes will be made up of three kinds of objects: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mtClean="0"/>
              <a:t>The container itself, probably a panel or window-like object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mtClean="0"/>
              <a:t>The components added to the container such as labels, buttons, and panels</a:t>
            </a:r>
          </a:p>
          <a:p>
            <a:pPr marL="990600" lvl="1" indent="-533400" eaLnBrk="1" hangingPunct="1">
              <a:lnSpc>
                <a:spcPct val="90000"/>
              </a:lnSpc>
              <a:buFontTx/>
              <a:buAutoNum type="arabicPeriod"/>
            </a:pPr>
            <a:r>
              <a:rPr lang="en-US" smtClean="0"/>
              <a:t>A layout manager to position the components inside the container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99A24CF-8718-4D22-A349-CC9F8DBA17A6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1515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Hierarchy of Swing and AWT Classes</a:t>
            </a:r>
          </a:p>
        </p:txBody>
      </p:sp>
      <p:pic>
        <p:nvPicPr>
          <p:cNvPr id="153602" name="Picture 8" descr="savitch_c17d12_complete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 t="1743" b="2179"/>
          <a:stretch>
            <a:fillRect/>
          </a:stretch>
        </p:blipFill>
        <p:spPr bwMode="auto">
          <a:xfrm>
            <a:off x="838200" y="825500"/>
            <a:ext cx="4719638" cy="560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4578107-25D6-4ACA-BCC9-4F63527B004D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1536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 Firing and an Event Listener</a:t>
            </a:r>
          </a:p>
        </p:txBody>
      </p:sp>
      <p:pic>
        <p:nvPicPr>
          <p:cNvPr id="26626" name="Picture 10" descr="savitch_c17d01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9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0DB5382-FD2C-499D-A9E1-77B44ED6B1DA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66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Tip:  Code a GUI's Look and Actions Separately</a:t>
            </a:r>
          </a:p>
        </p:txBody>
      </p:sp>
      <p:sp>
        <p:nvSpPr>
          <p:cNvPr id="155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 eaLnBrk="1" hangingPunct="1">
              <a:lnSpc>
                <a:spcPct val="80000"/>
              </a:lnSpc>
            </a:pPr>
            <a:r>
              <a:rPr lang="en-US" sz="2400" smtClean="0"/>
              <a:t>The task of designing a Swing GUI can be divided into two main subtasks:</a:t>
            </a:r>
          </a:p>
          <a:p>
            <a:pPr marL="990600" lvl="1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Designing and coding the appearance of the GUI on the screen</a:t>
            </a:r>
          </a:p>
          <a:p>
            <a:pPr marL="990600" lvl="1" indent="-5334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Designing and coding the actions performed in response to user actions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smtClean="0"/>
              <a:t>In particular, it is useful to implement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 as a </a:t>
            </a:r>
            <a:r>
              <a:rPr lang="en-US" sz="2400" i="1" smtClean="0"/>
              <a:t>stub</a:t>
            </a:r>
            <a:r>
              <a:rPr lang="en-US" sz="2400" smtClean="0"/>
              <a:t>, until the GUI looks the way it should</a:t>
            </a:r>
          </a:p>
          <a:p>
            <a:pPr marL="1371600" lvl="2" indent="-457200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public void actionPerformed(ActionEvent e)</a:t>
            </a:r>
          </a:p>
          <a:p>
            <a:pPr marL="1371600" lvl="2" indent="-457200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{}</a:t>
            </a:r>
          </a:p>
          <a:p>
            <a:pPr marL="609600" indent="-609600" eaLnBrk="1" hangingPunct="1">
              <a:lnSpc>
                <a:spcPct val="80000"/>
              </a:lnSpc>
            </a:pPr>
            <a:r>
              <a:rPr lang="en-US" sz="2400" smtClean="0"/>
              <a:t>This philosophy is at the heart of the technique used by the </a:t>
            </a:r>
            <a:r>
              <a:rPr lang="en-US" sz="2400" i="1" smtClean="0"/>
              <a:t>Model-View-Controller</a:t>
            </a:r>
            <a:r>
              <a:rPr lang="en-US" sz="2400" smtClean="0"/>
              <a:t> pattern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8C24F01-BE79-4CD9-85C1-C07B91C7932F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15565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Model-View-Controller Pattern</a:t>
            </a:r>
          </a:p>
        </p:txBody>
      </p:sp>
      <p:pic>
        <p:nvPicPr>
          <p:cNvPr id="157698" name="Picture 9" descr="savitch_c17d1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341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DE74BDA2-9EF5-44B1-B87B-84F8EA96FD61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1577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Menu Bars, Menus, and Menu Items</a:t>
            </a:r>
          </a:p>
        </p:txBody>
      </p:sp>
      <p:sp>
        <p:nvSpPr>
          <p:cNvPr id="1597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 </a:t>
            </a:r>
            <a:r>
              <a:rPr lang="en-US" sz="2800" i="1" smtClean="0"/>
              <a:t>menu</a:t>
            </a:r>
            <a:r>
              <a:rPr lang="en-US" sz="2800" smtClean="0"/>
              <a:t> is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JMenu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 choice on a menu is called a </a:t>
            </a:r>
            <a:r>
              <a:rPr lang="en-US" sz="2800" i="1" smtClean="0"/>
              <a:t>menu item</a:t>
            </a:r>
            <a:r>
              <a:rPr lang="en-US" sz="2800" smtClean="0"/>
              <a:t>, and is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JMenuItem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 menu can contain any number of menu items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 menu item is identified by the string that labels it, and is displayed in the order to which it was added to the menu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800" smtClean="0"/>
              <a:t> method is used to add a menu item to a menu in the same way that a component is added to a container object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126AD14C-2A02-4797-B0E4-1B5BF78DDDBD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1597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Menu Bars, Menus, and Menu Items</a:t>
            </a: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759700" cy="4038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following creates a new menu, and then adds a menu item to it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JMenu diner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JMenu("Daily Specials");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JMenuItem lunch = new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JMenuItem("Lunch Specials");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lunch.addActionListener(this);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diner.add(lunch);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Note that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this</a:t>
            </a:r>
            <a:r>
              <a:rPr lang="en-US" sz="2400" smtClean="0"/>
              <a:t> parameter has been registered as an action listener for the menu item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3164A29-0C42-4327-A59F-6D5372B2B240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1617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Nested Menus</a:t>
            </a:r>
          </a:p>
        </p:txBody>
      </p:sp>
      <p:sp>
        <p:nvSpPr>
          <p:cNvPr id="1638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JMenu</a:t>
            </a:r>
            <a:r>
              <a:rPr lang="en-US" smtClean="0"/>
              <a:t> is a descendent of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JMenuItem</a:t>
            </a:r>
            <a:r>
              <a:rPr lang="en-US" smtClean="0"/>
              <a:t> class</a:t>
            </a:r>
          </a:p>
          <a:p>
            <a:pPr lvl="1" eaLnBrk="1" hangingPunct="1"/>
            <a:r>
              <a:rPr lang="en-US" smtClean="0"/>
              <a:t>Every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JMenu</a:t>
            </a:r>
            <a:r>
              <a:rPr lang="en-US" smtClean="0"/>
              <a:t> can be a menu item in another menu</a:t>
            </a:r>
          </a:p>
          <a:p>
            <a:pPr lvl="1" eaLnBrk="1" hangingPunct="1"/>
            <a:r>
              <a:rPr lang="en-US" smtClean="0"/>
              <a:t>Therefore, menus can be nested</a:t>
            </a:r>
          </a:p>
          <a:p>
            <a:pPr eaLnBrk="1" hangingPunct="1"/>
            <a:r>
              <a:rPr lang="en-US" smtClean="0"/>
              <a:t>Menus can be added to other menus in the same way as menu items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FF6F8EB-6825-4D71-B7B6-4C1D97401259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1638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Menu Bars and </a:t>
            </a:r>
            <a:r>
              <a:rPr lang="en-US" b="1" smtClean="0">
                <a:latin typeface="Courier New" pitchFamily="49" charset="0"/>
              </a:rPr>
              <a:t>JFrame</a:t>
            </a:r>
          </a:p>
        </p:txBody>
      </p:sp>
      <p:sp>
        <p:nvSpPr>
          <p:cNvPr id="1658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457200" indent="-457200"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i="1" smtClean="0"/>
              <a:t>menu bar</a:t>
            </a:r>
            <a:r>
              <a:rPr lang="en-US" sz="2400" smtClean="0"/>
              <a:t> is a container for menus, typically placed near the top of a windowing interface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400" smtClean="0"/>
              <a:t> method is used to add a menu to a menu bar in the same way that menu items are added to a menu</a:t>
            </a:r>
          </a:p>
          <a:p>
            <a:pPr marL="838200" lvl="1" indent="-381000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JMenuBar bar = new JMenuBar();</a:t>
            </a:r>
          </a:p>
          <a:p>
            <a:pPr marL="838200" lvl="1" indent="-381000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bar.add(diner);</a:t>
            </a:r>
          </a:p>
          <a:p>
            <a:pPr marL="457200" indent="-457200" eaLnBrk="1" hangingPunct="1">
              <a:lnSpc>
                <a:spcPct val="80000"/>
              </a:lnSpc>
            </a:pPr>
            <a:r>
              <a:rPr lang="en-US" sz="2400" smtClean="0"/>
              <a:t>The menu bar can be added to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in two different ways</a:t>
            </a:r>
          </a:p>
          <a:p>
            <a:pPr marL="838200" lvl="1" indent="-3810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Using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setJMenuBar</a:t>
            </a:r>
            <a:r>
              <a:rPr lang="en-US" sz="2000" smtClean="0"/>
              <a:t> method</a:t>
            </a:r>
          </a:p>
          <a:p>
            <a:pPr marL="1257300" lvl="2" indent="-342900" eaLnBrk="1" hangingPunct="1">
              <a:lnSpc>
                <a:spcPct val="8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setJMenuBar(bar);</a:t>
            </a:r>
          </a:p>
          <a:p>
            <a:pPr marL="838200" lvl="1" indent="-381000" eaLnBrk="1" hangingPunct="1">
              <a:lnSpc>
                <a:spcPct val="80000"/>
              </a:lnSpc>
              <a:buFontTx/>
              <a:buAutoNum type="arabicPeriod"/>
            </a:pPr>
            <a:r>
              <a:rPr lang="en-US" sz="2000" smtClean="0"/>
              <a:t>Using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add</a:t>
            </a:r>
            <a:r>
              <a:rPr lang="en-US" sz="2000" smtClean="0"/>
              <a:t> method – which can be used to add a menu bar to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or any other container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92953108-BE54-476A-98AD-D55FD91E858F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1658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1 of 8)</a:t>
            </a:r>
          </a:p>
        </p:txBody>
      </p:sp>
      <p:pic>
        <p:nvPicPr>
          <p:cNvPr id="167938" name="Picture 7" descr="savitch_c17d14_1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81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105AE0F-17E4-4357-831E-FE057AAE84F4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1679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2 of 8)</a:t>
            </a:r>
          </a:p>
        </p:txBody>
      </p:sp>
      <p:pic>
        <p:nvPicPr>
          <p:cNvPr id="169986" name="Picture 3" descr="savitch_c17d14_2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995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02C9B82-47B5-4F25-9622-79C87BE67C25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1699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3 of 8)</a:t>
            </a:r>
          </a:p>
        </p:txBody>
      </p:sp>
      <p:pic>
        <p:nvPicPr>
          <p:cNvPr id="172034" name="Picture 3" descr="savitch_c17d14_3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2167104-C964-4976-9EEE-517663DA8C4D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1720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4 of 8)</a:t>
            </a:r>
          </a:p>
        </p:txBody>
      </p:sp>
      <p:pic>
        <p:nvPicPr>
          <p:cNvPr id="174082" name="Picture 3" descr="savitch_c17d14_4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2E7A0605-6D99-407B-9952-716D15B3A838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1740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Event-Driven Programming</a:t>
            </a:r>
          </a:p>
        </p:txBody>
      </p:sp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Event-driven programming is very different from most programming seen up until now</a:t>
            </a:r>
          </a:p>
          <a:p>
            <a:pPr lvl="1" eaLnBrk="1" hangingPunct="1"/>
            <a:r>
              <a:rPr lang="en-US" sz="2400" smtClean="0"/>
              <a:t>So far, programs have consisted of a list of statements executed in order</a:t>
            </a:r>
          </a:p>
          <a:p>
            <a:pPr lvl="1" eaLnBrk="1" hangingPunct="1"/>
            <a:r>
              <a:rPr lang="en-US" sz="2400" smtClean="0"/>
              <a:t>When that order changed, whether or not to perform certain actions (such as repeat statements in a loop, branch to another statement, or invoke a method) was controlled by the logic of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1562607-7DC6-4A42-A0B6-7208AA3E00FF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86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5 of 8)</a:t>
            </a:r>
          </a:p>
        </p:txBody>
      </p:sp>
      <p:pic>
        <p:nvPicPr>
          <p:cNvPr id="176130" name="Picture 3" descr="savitch_c17d14_5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186776C-C4C6-43D4-9423-F46D063B343F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17613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6 of 8)</a:t>
            </a:r>
          </a:p>
        </p:txBody>
      </p:sp>
      <p:pic>
        <p:nvPicPr>
          <p:cNvPr id="178178" name="Picture 3" descr="savitch_c17d14_6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B12C5D5-99A3-4FD3-90CC-4CF5D01D5F96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1781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7 of 8)</a:t>
            </a:r>
          </a:p>
        </p:txBody>
      </p:sp>
      <p:pic>
        <p:nvPicPr>
          <p:cNvPr id="180226" name="Picture 3" descr="savitch_c17d14_7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 t="1884" b="2119"/>
          <a:stretch>
            <a:fillRect/>
          </a:stretch>
        </p:blipFill>
        <p:spPr bwMode="auto">
          <a:xfrm>
            <a:off x="838200" y="1320800"/>
            <a:ext cx="7772400" cy="5176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07C4186-5BEC-4F72-884E-7B90815121B9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1802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GUI with a Menu (Part 8 of 8)</a:t>
            </a:r>
          </a:p>
        </p:txBody>
      </p:sp>
      <p:pic>
        <p:nvPicPr>
          <p:cNvPr id="182274" name="Picture 3" descr="savitch_c17d14_8of8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231900"/>
            <a:ext cx="7772400" cy="5268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60846883-93A7-4F96-BB5D-550EDCFC9322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1822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AbstractButton</a:t>
            </a:r>
            <a:r>
              <a:rPr lang="en-US" sz="3200" smtClean="0"/>
              <a:t>  and </a:t>
            </a:r>
            <a:r>
              <a:rPr lang="en-US" sz="3200" b="1" smtClean="0">
                <a:latin typeface="Courier New" pitchFamily="49" charset="0"/>
              </a:rPr>
              <a:t>Dimension</a:t>
            </a:r>
            <a:r>
              <a:rPr lang="en-US" sz="3200" smtClean="0"/>
              <a:t> Classes</a:t>
            </a:r>
          </a:p>
        </p:txBody>
      </p:sp>
      <p:sp>
        <p:nvSpPr>
          <p:cNvPr id="1843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648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classes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JButton</a:t>
            </a:r>
            <a:r>
              <a:rPr lang="en-US" sz="2800" smtClean="0"/>
              <a:t>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JMenuItem</a:t>
            </a:r>
            <a:r>
              <a:rPr lang="en-US" sz="2800" smtClean="0"/>
              <a:t> are derived classes of the abstract class named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AbstractButton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All of their basic properties and methods are inherited from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AbstractButton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Objects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Dimension</a:t>
            </a:r>
            <a:r>
              <a:rPr lang="en-US" sz="2800" smtClean="0"/>
              <a:t> class are used with buttons, menu items, and other objects to specify a size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Dimension</a:t>
            </a:r>
            <a:r>
              <a:rPr lang="en-US" sz="2400" smtClean="0"/>
              <a:t> class is in the package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Dimension(int width, int height)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Note: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width</a:t>
            </a:r>
            <a:r>
              <a:rPr lang="en-US" sz="2400" smtClean="0"/>
              <a:t>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height</a:t>
            </a:r>
            <a:r>
              <a:rPr lang="en-US" sz="2400" smtClean="0"/>
              <a:t> parameters are in pixels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B187877-9359-4CF2-97E9-C01BAFFD0905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1843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The </a:t>
            </a:r>
            <a:r>
              <a:rPr lang="en-US" b="1">
                <a:latin typeface="Courier New" pitchFamily="49" charset="0"/>
              </a:rPr>
              <a:t>setActionCommand</a:t>
            </a:r>
            <a:r>
              <a:rPr lang="en-US"/>
              <a:t> Method</a:t>
            </a:r>
          </a:p>
        </p:txBody>
      </p:sp>
      <p:sp>
        <p:nvSpPr>
          <p:cNvPr id="1863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a user clicks a button or menu item, an event is fired that normally goes to one or more action listeners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action event becomes an argument to an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000" smtClean="0"/>
              <a:t>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This action event includes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r>
              <a:rPr lang="en-US" sz="2000" smtClean="0"/>
              <a:t> instance variable called the </a:t>
            </a:r>
            <a:r>
              <a:rPr lang="en-US" sz="2000" i="1" smtClean="0"/>
              <a:t>action command</a:t>
            </a:r>
            <a:r>
              <a:rPr lang="en-US" sz="2000" smtClean="0"/>
              <a:t> for the button or menu 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default value for this string is the string written on the button or the menu 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This string can be retrieved with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getActionCommand</a:t>
            </a:r>
            <a:r>
              <a:rPr lang="en-US" sz="2000" smtClean="0"/>
              <a:t> method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e.getActionCommand()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DB8B007-5F4F-4A84-ADE0-683DC274AAA9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1863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/>
              <a:t>The </a:t>
            </a:r>
            <a:r>
              <a:rPr lang="en-US" b="1">
                <a:latin typeface="Courier New" pitchFamily="49" charset="0"/>
              </a:rPr>
              <a:t>setActionCommand</a:t>
            </a:r>
            <a:r>
              <a:rPr lang="en-US"/>
              <a:t> Method</a:t>
            </a:r>
          </a:p>
        </p:txBody>
      </p:sp>
      <p:sp>
        <p:nvSpPr>
          <p:cNvPr id="1884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setActionCommand</a:t>
            </a:r>
            <a:r>
              <a:rPr lang="en-US" sz="2800" smtClean="0"/>
              <a:t> method can be used to change the action command for a component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This is especially useful when two or more buttons or menu items have the same default action command strings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JButton nextButton = new JButton("Next");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nextButton.setActionCommand("Next Button");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endParaRPr lang="en-US" sz="2000" smtClean="0"/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JMenuItem choose = new JMenuItem("Next");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sz="1800" b="1" smtClean="0">
                <a:solidFill>
                  <a:srgbClr val="034CA1"/>
                </a:solidFill>
                <a:latin typeface="Courier New" pitchFamily="49" charset="0"/>
              </a:rPr>
              <a:t>choose.setActionCommand("Next Menu Item");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C3058D60-93CD-4A76-AC5B-8A206B1FA85D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1884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2"/>
          <p:cNvSpPr>
            <a:spLocks noGrp="1" noChangeArrowheads="1"/>
          </p:cNvSpPr>
          <p:nvPr>
            <p:ph type="title"/>
          </p:nvPr>
        </p:nvSpPr>
        <p:spPr>
          <a:xfrm>
            <a:off x="698500" y="152400"/>
            <a:ext cx="8445500" cy="1143000"/>
          </a:xfrm>
        </p:spPr>
        <p:txBody>
          <a:bodyPr/>
          <a:lstStyle/>
          <a:p>
            <a:pPr eaLnBrk="1" hangingPunct="1"/>
            <a:r>
              <a:rPr lang="en-US" sz="3000" smtClean="0"/>
              <a:t>Some Methods in the Class </a:t>
            </a:r>
            <a:r>
              <a:rPr lang="en-US" sz="3000" b="1" smtClean="0">
                <a:latin typeface="Courier New" pitchFamily="49" charset="0"/>
              </a:rPr>
              <a:t>AbstractButton</a:t>
            </a:r>
            <a:r>
              <a:rPr lang="en-US" sz="3000" smtClean="0"/>
              <a:t> (Part 1 of 3)</a:t>
            </a:r>
          </a:p>
        </p:txBody>
      </p:sp>
      <p:pic>
        <p:nvPicPr>
          <p:cNvPr id="190466" name="Picture 8" descr="savitch_c17d15_1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129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EE6B90E-9399-4DD8-BD33-A8DCE0B14D31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1904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3" name="Rectangle 2"/>
          <p:cNvSpPr>
            <a:spLocks noGrp="1" noChangeArrowheads="1"/>
          </p:cNvSpPr>
          <p:nvPr>
            <p:ph type="title"/>
          </p:nvPr>
        </p:nvSpPr>
        <p:spPr>
          <a:xfrm>
            <a:off x="698500" y="152400"/>
            <a:ext cx="8445500" cy="1143000"/>
          </a:xfrm>
        </p:spPr>
        <p:txBody>
          <a:bodyPr/>
          <a:lstStyle/>
          <a:p>
            <a:pPr eaLnBrk="1" hangingPunct="1"/>
            <a:r>
              <a:rPr lang="en-US" sz="3000" smtClean="0"/>
              <a:t>Some Methods in the Class </a:t>
            </a:r>
            <a:r>
              <a:rPr lang="en-US" sz="3000" b="1" smtClean="0">
                <a:latin typeface="Courier New" pitchFamily="49" charset="0"/>
              </a:rPr>
              <a:t>AbstractButton</a:t>
            </a:r>
            <a:r>
              <a:rPr lang="en-US" sz="3000" smtClean="0"/>
              <a:t> (Part 2 of 3)</a:t>
            </a:r>
          </a:p>
        </p:txBody>
      </p:sp>
      <p:pic>
        <p:nvPicPr>
          <p:cNvPr id="192514" name="Picture 3" descr="savitch_c17d15_2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435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BB443D5-13D8-40E1-BCE0-6D8FAE8F4CE9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1925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/>
          <p:cNvSpPr>
            <a:spLocks noGrp="1" noChangeArrowheads="1"/>
          </p:cNvSpPr>
          <p:nvPr>
            <p:ph type="title"/>
          </p:nvPr>
        </p:nvSpPr>
        <p:spPr>
          <a:xfrm>
            <a:off x="698500" y="152400"/>
            <a:ext cx="8445500" cy="1143000"/>
          </a:xfrm>
        </p:spPr>
        <p:txBody>
          <a:bodyPr/>
          <a:lstStyle/>
          <a:p>
            <a:pPr eaLnBrk="1" hangingPunct="1"/>
            <a:r>
              <a:rPr lang="en-US" sz="3000" smtClean="0"/>
              <a:t>Some Methods in the Class </a:t>
            </a:r>
            <a:r>
              <a:rPr lang="en-US" sz="3000" b="1" smtClean="0">
                <a:latin typeface="Courier New" pitchFamily="49" charset="0"/>
              </a:rPr>
              <a:t>AbstractButton</a:t>
            </a:r>
            <a:r>
              <a:rPr lang="en-US" sz="3000" smtClean="0"/>
              <a:t> (Part 3 of 3)</a:t>
            </a:r>
          </a:p>
        </p:txBody>
      </p:sp>
      <p:pic>
        <p:nvPicPr>
          <p:cNvPr id="194562" name="Picture 3" descr="savitch_c17d15_3of3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89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D315C4A-560D-4F0D-BC35-9D7675155702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1945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Event-Driven Programming</a:t>
            </a:r>
          </a:p>
        </p:txBody>
      </p:sp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In event-driven programming, objects are created that can fire events, and listener objects are created that can react to the events</a:t>
            </a:r>
          </a:p>
          <a:p>
            <a:pPr eaLnBrk="1" hangingPunct="1">
              <a:lnSpc>
                <a:spcPct val="90000"/>
              </a:lnSpc>
            </a:pPr>
            <a:r>
              <a:rPr lang="en-US" smtClean="0"/>
              <a:t>The program itself no longer determines the order in which things can happen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Instead, the events determine the order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57B2C438-D233-4785-A380-4389EFE2D0FC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07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Listeners as Inner Classes</a:t>
            </a:r>
          </a:p>
        </p:txBody>
      </p:sp>
      <p:sp>
        <p:nvSpPr>
          <p:cNvPr id="1966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Often, instead of having one action listener object deal with all the action events in a GUI, a separate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ActionListener</a:t>
            </a:r>
            <a:r>
              <a:rPr lang="en-US" sz="2800" smtClean="0"/>
              <a:t> class is created for each button or menu 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Each button or menu item has its own unique action listener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There is then no need for a multiway if-else statement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When this approach is used, each class is usually made a private inner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36170365-C928-4B4A-B90F-ACBD357F410F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1966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1 of 6)</a:t>
            </a:r>
          </a:p>
        </p:txBody>
      </p:sp>
      <p:pic>
        <p:nvPicPr>
          <p:cNvPr id="198658" name="Picture 7" descr="savitch_c17d16_1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669FB9D-D703-4943-839E-AD0FDA332690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1986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2 of 6)</a:t>
            </a:r>
          </a:p>
        </p:txBody>
      </p:sp>
      <p:pic>
        <p:nvPicPr>
          <p:cNvPr id="200706" name="Picture 3" descr="savitch_c17d16_2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99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7DB76C7-9409-42BA-A3A0-8A396779ED20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2007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3 of 6)</a:t>
            </a:r>
          </a:p>
        </p:txBody>
      </p:sp>
      <p:pic>
        <p:nvPicPr>
          <p:cNvPr id="202754" name="Picture 3" descr="savitch_c17d16_3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AC2AD7F2-CAC7-48F9-A11F-CBC97F9F04B0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2027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4 of 6)</a:t>
            </a:r>
          </a:p>
        </p:txBody>
      </p:sp>
      <p:pic>
        <p:nvPicPr>
          <p:cNvPr id="204802" name="Picture 3" descr="savitch_c17d16_4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79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46AAF6A3-DFAB-4B56-B97E-930D5CF87943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2048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5 of 6)</a:t>
            </a:r>
          </a:p>
        </p:txBody>
      </p:sp>
      <p:pic>
        <p:nvPicPr>
          <p:cNvPr id="206850" name="Picture 3" descr="savitch_c17d16_5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264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01F9C353-2174-4525-B9E2-49F6EAF4B728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20685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Listeners as Inner Classes (Part 6 of 6)</a:t>
            </a:r>
          </a:p>
        </p:txBody>
      </p:sp>
      <p:pic>
        <p:nvPicPr>
          <p:cNvPr id="208898" name="Picture 3" descr="savitch_c17d16_6of6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50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EA851A0A-6222-4CCC-AD66-FF5AEACAC1D9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2089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Fields</a:t>
            </a:r>
          </a:p>
        </p:txBody>
      </p:sp>
      <p:sp>
        <p:nvSpPr>
          <p:cNvPr id="2109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A </a:t>
            </a:r>
            <a:r>
              <a:rPr lang="en-US" sz="2800" i="1" smtClean="0"/>
              <a:t>text field</a:t>
            </a:r>
            <a:r>
              <a:rPr lang="en-US" sz="2800" smtClean="0"/>
              <a:t> is an object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JTextField</a:t>
            </a:r>
          </a:p>
          <a:p>
            <a:pPr lvl="1" eaLnBrk="1" hangingPunct="1"/>
            <a:r>
              <a:rPr lang="en-US" sz="2400" smtClean="0"/>
              <a:t>It is displayed as a field that allows the user to enter a single line of text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private JTextField name;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. . .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name = new JTextField(NUMBER_OF_CHAR);</a:t>
            </a:r>
          </a:p>
          <a:p>
            <a:pPr lvl="1" eaLnBrk="1" hangingPunct="1"/>
            <a:r>
              <a:rPr lang="en-US" sz="2400" smtClean="0"/>
              <a:t>In the text field above, at least 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NUMBER_OF_CHAR</a:t>
            </a:r>
            <a:r>
              <a:rPr lang="en-US" sz="2400" smtClean="0"/>
              <a:t> characters can be visible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FCC352EC-9B2E-463F-A922-840071538367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2109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Text Fields</a:t>
            </a:r>
          </a:p>
        </p:txBody>
      </p:sp>
      <p:sp>
        <p:nvSpPr>
          <p:cNvPr id="2129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There is also a constructor with one additional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r>
              <a:rPr lang="en-US" sz="2400" smtClean="0"/>
              <a:t> parameter for displaying an initial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String</a:t>
            </a:r>
            <a:r>
              <a:rPr lang="en-US" sz="2400" smtClean="0"/>
              <a:t> in the text field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JTextField name = new JTextField(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"Enter name here.", 30);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 Swing GUI can read the text in a text field using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getText</a:t>
            </a:r>
            <a:r>
              <a:rPr lang="en-US" sz="2400" smtClean="0">
                <a:latin typeface="Courier New" pitchFamily="49" charset="0"/>
              </a:rPr>
              <a:t> </a:t>
            </a:r>
            <a:r>
              <a:rPr lang="en-US" sz="2400" smtClean="0"/>
              <a:t>method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String inputString = name.getText();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The method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setText</a:t>
            </a:r>
            <a:r>
              <a:rPr lang="en-US" sz="2400" smtClean="0"/>
              <a:t> can be used to display a new text string in a text field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name.setText("This is some output");</a:t>
            </a:r>
            <a:endParaRPr lang="en-US" sz="20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396ADA4-B999-40C8-BA68-AA577795798C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2129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Text Field (Part 1 of 7)</a:t>
            </a:r>
          </a:p>
        </p:txBody>
      </p:sp>
      <p:pic>
        <p:nvPicPr>
          <p:cNvPr id="215042" name="Picture 7" descr="savitch_c17d17_1of7"/>
          <p:cNvPicPr preferRelativeResize="0"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838200" y="1587500"/>
            <a:ext cx="7772400" cy="3068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17-</a:t>
            </a:r>
            <a:fld id="{8D5C3A2C-9AFC-451A-ACAA-C2251E3E0692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2150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IW_TYPE_IMAGE" val="Text Box 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5162</Words>
  <Application>Microsoft Office PowerPoint</Application>
  <PresentationFormat>On-screen Show (4:3)</PresentationFormat>
  <Paragraphs>796</Paragraphs>
  <Slides>128</Slides>
  <Notes>128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Design Template</vt:lpstr>
      </vt:variant>
      <vt:variant>
        <vt:i4>12</vt:i4>
      </vt:variant>
      <vt:variant>
        <vt:lpstr>Slide Titles</vt:lpstr>
      </vt:variant>
      <vt:variant>
        <vt:i4>128</vt:i4>
      </vt:variant>
    </vt:vector>
  </HeadingPairs>
  <TitlesOfParts>
    <vt:vector size="143" baseType="lpstr">
      <vt:lpstr>Arial</vt:lpstr>
      <vt:lpstr>Calibri</vt:lpstr>
      <vt:lpstr>Courier New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Chapter 17</vt:lpstr>
      <vt:lpstr>Introduction to Swing</vt:lpstr>
      <vt:lpstr>Events</vt:lpstr>
      <vt:lpstr>Listeners</vt:lpstr>
      <vt:lpstr>Exception Objects</vt:lpstr>
      <vt:lpstr>Event Handlers</vt:lpstr>
      <vt:lpstr>Event Firing and an Event Listener</vt:lpstr>
      <vt:lpstr>Event-Driven Programming</vt:lpstr>
      <vt:lpstr>Event-Driven Programming</vt:lpstr>
      <vt:lpstr>Event-Driven Programming</vt:lpstr>
      <vt:lpstr>A Simple Window</vt:lpstr>
      <vt:lpstr>A First Swing Demonstration (Part 1 of 4)</vt:lpstr>
      <vt:lpstr>A First Swing Demonstration (Part 2 of 4)</vt:lpstr>
      <vt:lpstr>A First Swing Demonstration (Part 3 of 4)</vt:lpstr>
      <vt:lpstr>A First Swing Demonstration (Part 4 of 4)</vt:lpstr>
      <vt:lpstr>Some Methods in the Class JFrame (Part 1 of 3)</vt:lpstr>
      <vt:lpstr>Some Methods in the Class JFrame (Part 2 of 3)</vt:lpstr>
      <vt:lpstr>Some Methods in the Class JFrame (Part 3 of 3)</vt:lpstr>
      <vt:lpstr>Pixels and the Relationship between Resolution and Size</vt:lpstr>
      <vt:lpstr>Pitfall:  Forgetting to Program the  Close-Window Button</vt:lpstr>
      <vt:lpstr>Buttons</vt:lpstr>
      <vt:lpstr>Action Listeners and Action Events</vt:lpstr>
      <vt:lpstr>Action Listeners and Action Events</vt:lpstr>
      <vt:lpstr>Action Listeners and Action Events</vt:lpstr>
      <vt:lpstr>Action Listeners and Action Events</vt:lpstr>
      <vt:lpstr>Pitfall:  Changing the Heading for actionPerformed</vt:lpstr>
      <vt:lpstr>Tip:  Ending a Swing Program</vt:lpstr>
      <vt:lpstr>A Better Version of Our First Swing GUI</vt:lpstr>
      <vt:lpstr>The Normal Way to Define a JFrame (Part 1 of 4)</vt:lpstr>
      <vt:lpstr>The Normal Way to Define a JFrame (Part 2 of 4)</vt:lpstr>
      <vt:lpstr>The Normal Way to Define a JFrame (Part 3 of 4)</vt:lpstr>
      <vt:lpstr>The Normal Way to Define a JFrame (Part 4 of 4)</vt:lpstr>
      <vt:lpstr>Labels</vt:lpstr>
      <vt:lpstr>Color</vt:lpstr>
      <vt:lpstr>The Color Constants</vt:lpstr>
      <vt:lpstr>A JFrame with Color (Part 1 of 4)</vt:lpstr>
      <vt:lpstr>A JFrame with Color (Part 2 of 4)</vt:lpstr>
      <vt:lpstr>A JFrame with Color (Part 3 of 4)</vt:lpstr>
      <vt:lpstr>A JFrame with Color (Part 4 of 4)</vt:lpstr>
      <vt:lpstr>Containers and Layout Managers</vt:lpstr>
      <vt:lpstr>Border Layout Managers</vt:lpstr>
      <vt:lpstr>The BorderLayout Manager (Part 1 of 4)</vt:lpstr>
      <vt:lpstr>The BorderLayout Manager (Part 2 of 4)</vt:lpstr>
      <vt:lpstr>The BorderLayout Manager (Part 3 of 4)</vt:lpstr>
      <vt:lpstr>The BorderLayout Manager (Part 4 of 4)</vt:lpstr>
      <vt:lpstr>BorderLayout Regions</vt:lpstr>
      <vt:lpstr>Border Layout Managers</vt:lpstr>
      <vt:lpstr>Flow Layout Managers</vt:lpstr>
      <vt:lpstr>Grid Layout Managers</vt:lpstr>
      <vt:lpstr>Grid Layout Managers</vt:lpstr>
      <vt:lpstr>The GridLayout Manager (Part 1 of 4)</vt:lpstr>
      <vt:lpstr>The GridLayout Manager (Part 2 of 4)</vt:lpstr>
      <vt:lpstr>The GridLayout Manager (Part 3 of 4)</vt:lpstr>
      <vt:lpstr>The GridLayout Manager (Part 4 of 4)</vt:lpstr>
      <vt:lpstr>Some Layout Managers</vt:lpstr>
      <vt:lpstr>Panels</vt:lpstr>
      <vt:lpstr>Panels</vt:lpstr>
      <vt:lpstr>Using Panels (Part 1 of 8)</vt:lpstr>
      <vt:lpstr>Using Panels (Part 2 of 8)</vt:lpstr>
      <vt:lpstr>Using Panels (Part 3 of 8)</vt:lpstr>
      <vt:lpstr>Using Panels (Part 4 of 8)</vt:lpstr>
      <vt:lpstr>Using Panels (Part 5 of 8)</vt:lpstr>
      <vt:lpstr>Using Panels (Part 6 of 8)</vt:lpstr>
      <vt:lpstr>Using Panels (Part 7 of 8)</vt:lpstr>
      <vt:lpstr>Using Panels (Part 8 of 8)</vt:lpstr>
      <vt:lpstr>The Container Class</vt:lpstr>
      <vt:lpstr>The JComponent Class</vt:lpstr>
      <vt:lpstr>Objects in a Typical GUI</vt:lpstr>
      <vt:lpstr>Hierarchy of Swing and AWT Classes</vt:lpstr>
      <vt:lpstr>Tip:  Code a GUI's Look and Actions Separately</vt:lpstr>
      <vt:lpstr>The Model-View-Controller Pattern</vt:lpstr>
      <vt:lpstr>Menu Bars, Menus, and Menu Items</vt:lpstr>
      <vt:lpstr>Menu Bars, Menus, and Menu Items</vt:lpstr>
      <vt:lpstr>Nested Menus</vt:lpstr>
      <vt:lpstr>Menu Bars and JFrame</vt:lpstr>
      <vt:lpstr>A GUI with a Menu (Part 1 of 8)</vt:lpstr>
      <vt:lpstr>A GUI with a Menu (Part 2 of 8)</vt:lpstr>
      <vt:lpstr>A GUI with a Menu (Part 3 of 8)</vt:lpstr>
      <vt:lpstr>A GUI with a Menu (Part 4 of 8)</vt:lpstr>
      <vt:lpstr>A GUI with a Menu (Part 5 of 8)</vt:lpstr>
      <vt:lpstr>A GUI with a Menu (Part 6 of 8)</vt:lpstr>
      <vt:lpstr>A GUI with a Menu (Part 7 of 8)</vt:lpstr>
      <vt:lpstr>A GUI with a Menu (Part 8 of 8)</vt:lpstr>
      <vt:lpstr>The AbstractButton  and Dimension Classes</vt:lpstr>
      <vt:lpstr>The setActionCommand Method</vt:lpstr>
      <vt:lpstr>The setActionCommand Method</vt:lpstr>
      <vt:lpstr>Some Methods in the Class AbstractButton (Part 1 of 3)</vt:lpstr>
      <vt:lpstr>Some Methods in the Class AbstractButton (Part 2 of 3)</vt:lpstr>
      <vt:lpstr>Some Methods in the Class AbstractButton (Part 3 of 3)</vt:lpstr>
      <vt:lpstr>Listeners as Inner Classes</vt:lpstr>
      <vt:lpstr>Listeners as Inner Classes (Part 1 of 6)</vt:lpstr>
      <vt:lpstr>Listeners as Inner Classes (Part 2 of 6)</vt:lpstr>
      <vt:lpstr>Listeners as Inner Classes (Part 3 of 6)</vt:lpstr>
      <vt:lpstr>Listeners as Inner Classes (Part 4 of 6)</vt:lpstr>
      <vt:lpstr>Listeners as Inner Classes (Part 5 of 6)</vt:lpstr>
      <vt:lpstr>Listeners as Inner Classes (Part 6 of 6)</vt:lpstr>
      <vt:lpstr>Text Fields</vt:lpstr>
      <vt:lpstr>Text Fields</vt:lpstr>
      <vt:lpstr>A Text Field (Part 1 of 7)</vt:lpstr>
      <vt:lpstr>A Text Field (Part 2 of 7)</vt:lpstr>
      <vt:lpstr>A Text Field (Part 3 of 7)</vt:lpstr>
      <vt:lpstr>A Text Field (Part 4 of 7)</vt:lpstr>
      <vt:lpstr>A Text Field (Part 5 of 7)</vt:lpstr>
      <vt:lpstr>A Text Field (Part 6 of 7)</vt:lpstr>
      <vt:lpstr>A Text Field (Part 7 of 7)</vt:lpstr>
      <vt:lpstr>Text Areas</vt:lpstr>
      <vt:lpstr>Text Areas</vt:lpstr>
      <vt:lpstr>Text Fields and Text Areas</vt:lpstr>
      <vt:lpstr>Tip:  Labeling a Text Field</vt:lpstr>
      <vt:lpstr>Numbers of Characters Per Line</vt:lpstr>
      <vt:lpstr>Tip:  Inputting and Outputting Numbers</vt:lpstr>
      <vt:lpstr>The Class JTextComponent</vt:lpstr>
      <vt:lpstr>Some Methods in the Class JTextComponent (Part 1 of 2)</vt:lpstr>
      <vt:lpstr>Some Methods in the Class JTextComponent (Part 2 of 2)</vt:lpstr>
      <vt:lpstr>A Swing Calculator</vt:lpstr>
      <vt:lpstr>A Swing Calculator</vt:lpstr>
      <vt:lpstr>A Simple Calculator (Part 1 of 11)</vt:lpstr>
      <vt:lpstr>A Simple Calculator (Part 2 of 11)</vt:lpstr>
      <vt:lpstr>A Simple Calculator (Part 3 of 11)</vt:lpstr>
      <vt:lpstr>A Simple Calculator (Part 4 of 11)</vt:lpstr>
      <vt:lpstr>A Simple Calculator (Part 5 of 11)</vt:lpstr>
      <vt:lpstr>A Simple Calculator (Part 6 of 11)</vt:lpstr>
      <vt:lpstr>A Simple Calculator (Part 7 of 11)</vt:lpstr>
      <vt:lpstr>A Simple Calculator (Part 8 of 11)</vt:lpstr>
      <vt:lpstr>A Simple Calculator (Part 9 of 11)</vt:lpstr>
      <vt:lpstr>A Simple Calculator (Part 10 of 11)</vt:lpstr>
      <vt:lpstr>A Simple Calculator (Part 11 of 11)</vt:lpstr>
      <vt:lpstr>Uncaught Exceptions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usnidem</cp:lastModifiedBy>
  <cp:revision>17</cp:revision>
  <dcterms:created xsi:type="dcterms:W3CDTF">2006-08-16T00:00:00Z</dcterms:created>
  <dcterms:modified xsi:type="dcterms:W3CDTF">2012-05-04T13:43:07Z</dcterms:modified>
</cp:coreProperties>
</file>